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85" r:id="rId3"/>
    <p:sldId id="257" r:id="rId4"/>
    <p:sldId id="258" r:id="rId5"/>
    <p:sldId id="289" r:id="rId6"/>
    <p:sldId id="278" r:id="rId7"/>
    <p:sldId id="286" r:id="rId8"/>
    <p:sldId id="279" r:id="rId9"/>
    <p:sldId id="277" r:id="rId10"/>
    <p:sldId id="282" r:id="rId11"/>
    <p:sldId id="280" r:id="rId12"/>
    <p:sldId id="267" r:id="rId13"/>
    <p:sldId id="283" r:id="rId14"/>
    <p:sldId id="288" r:id="rId15"/>
    <p:sldId id="270" r:id="rId16"/>
    <p:sldId id="290" r:id="rId17"/>
    <p:sldId id="291" r:id="rId18"/>
    <p:sldId id="272" r:id="rId19"/>
    <p:sldId id="292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żbieta Skrzyniarz" initials="ES" lastIdx="1" clrIdx="0">
    <p:extLst>
      <p:ext uri="{19B8F6BF-5375-455C-9EA6-DF929625EA0E}">
        <p15:presenceInfo xmlns:p15="http://schemas.microsoft.com/office/powerpoint/2012/main" userId="S::e_skrzyniarz@anstar.edu.pl::ea84adf1-11f0-4acd-bb1d-71565c7f6a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7F8DB-A811-4E87-8847-07432B7568FE}" v="114" dt="2023-03-14T20:40:05.764"/>
    <p1510:client id="{5DEA5845-39E2-481F-A770-18654BC2A3E3}" v="491" dt="2023-03-14T19:15:16.482"/>
    <p1510:client id="{ED8A2CD3-0FA4-4EDD-BD83-6140DDD704E8}" v="215" dt="2023-03-14T21:05:01.405"/>
    <p1510:client id="{F6F9B6F2-C438-4D73-94FB-08F95B6A6708}" v="526" dt="2023-03-14T20:19:01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6DF7F-7F96-4124-88C3-82925AE84BD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550EFD-F8CC-4BE3-A7CD-7F9E1593BAA8}">
      <dgm:prSet custT="1"/>
      <dgm:spPr/>
      <dgm:t>
        <a:bodyPr/>
        <a:lstStyle/>
        <a:p>
          <a:r>
            <a:rPr lang="pl-PL" sz="2400" b="1" dirty="0"/>
            <a:t>Kim jest położna?</a:t>
          </a:r>
          <a:endParaRPr lang="en-US" sz="2400" b="1" dirty="0"/>
        </a:p>
      </dgm:t>
    </dgm:pt>
    <dgm:pt modelId="{9D5C0773-985F-4FA6-91CF-A60B71A24BD2}" type="parTrans" cxnId="{A27EC9E5-F3BF-42BA-95A9-4DDA8C1CA6DA}">
      <dgm:prSet/>
      <dgm:spPr/>
      <dgm:t>
        <a:bodyPr/>
        <a:lstStyle/>
        <a:p>
          <a:endParaRPr lang="en-US"/>
        </a:p>
      </dgm:t>
    </dgm:pt>
    <dgm:pt modelId="{30D9C1FE-EFD8-4A42-86FA-9086901BDDAD}" type="sibTrans" cxnId="{A27EC9E5-F3BF-42BA-95A9-4DDA8C1CA6DA}">
      <dgm:prSet/>
      <dgm:spPr/>
      <dgm:t>
        <a:bodyPr/>
        <a:lstStyle/>
        <a:p>
          <a:endParaRPr lang="en-US"/>
        </a:p>
      </dgm:t>
    </dgm:pt>
    <dgm:pt modelId="{AA8305C0-3CCD-4856-BC9A-1AAE92A86F76}">
      <dgm:prSet/>
      <dgm:spPr/>
      <dgm:t>
        <a:bodyPr/>
        <a:lstStyle/>
        <a:p>
          <a:r>
            <a:rPr lang="pl-PL" b="1" dirty="0"/>
            <a:t>To osoba, która towarzyszy rodzicom w bardzo ważnym momencie ich życia- narodzinach dziecka.</a:t>
          </a:r>
          <a:endParaRPr lang="en-US" b="1" dirty="0"/>
        </a:p>
      </dgm:t>
    </dgm:pt>
    <dgm:pt modelId="{D734FC69-10AB-409D-8DC2-B23E7D359AAC}" type="parTrans" cxnId="{7B67B733-D94D-4C68-8534-D28797CD8009}">
      <dgm:prSet/>
      <dgm:spPr/>
      <dgm:t>
        <a:bodyPr/>
        <a:lstStyle/>
        <a:p>
          <a:endParaRPr lang="en-US"/>
        </a:p>
      </dgm:t>
    </dgm:pt>
    <dgm:pt modelId="{EA6BC896-1A31-494F-B910-D7FBB2E86341}" type="sibTrans" cxnId="{7B67B733-D94D-4C68-8534-D28797CD8009}">
      <dgm:prSet/>
      <dgm:spPr/>
      <dgm:t>
        <a:bodyPr/>
        <a:lstStyle/>
        <a:p>
          <a:endParaRPr lang="en-US"/>
        </a:p>
      </dgm:t>
    </dgm:pt>
    <dgm:pt modelId="{3527D11C-AC0F-45C0-85B4-1288E294CCFA}">
      <dgm:prSet/>
      <dgm:spPr/>
      <dgm:t>
        <a:bodyPr/>
        <a:lstStyle/>
        <a:p>
          <a:r>
            <a:rPr lang="pl-PL" b="1" dirty="0"/>
            <a:t>Położna troszczy się o bezpieczeństwo i zdrowie mamy oraz </a:t>
          </a:r>
          <a:r>
            <a:rPr lang="pl-PL" b="1"/>
            <a:t>jej dziecka. </a:t>
          </a:r>
          <a:r>
            <a:rPr lang="pl-PL" b="1" dirty="0"/>
            <a:t>Otacza swą opieką kobietę                             w ciąży udzielając jej cennych informacji, przygotowując ją  do porodu, a w pierwszych tygodniach po narodzinach dziecka  odwiedza w domu mamę i malucha .</a:t>
          </a:r>
          <a:endParaRPr lang="en-US" b="1" dirty="0"/>
        </a:p>
      </dgm:t>
    </dgm:pt>
    <dgm:pt modelId="{3987C518-E78B-48E4-9BC2-DC248BF4977C}" type="parTrans" cxnId="{8169027D-0A15-4A5A-9246-F5BA2E402F22}">
      <dgm:prSet/>
      <dgm:spPr/>
      <dgm:t>
        <a:bodyPr/>
        <a:lstStyle/>
        <a:p>
          <a:endParaRPr lang="en-US"/>
        </a:p>
      </dgm:t>
    </dgm:pt>
    <dgm:pt modelId="{38BAC201-7DD1-44DD-9789-A0A404296ABB}" type="sibTrans" cxnId="{8169027D-0A15-4A5A-9246-F5BA2E402F22}">
      <dgm:prSet/>
      <dgm:spPr/>
      <dgm:t>
        <a:bodyPr/>
        <a:lstStyle/>
        <a:p>
          <a:endParaRPr lang="en-US"/>
        </a:p>
      </dgm:t>
    </dgm:pt>
    <dgm:pt modelId="{66334B4E-8E22-4546-BFD3-0DE3054875D9}" type="pres">
      <dgm:prSet presAssocID="{6FD6DF7F-7F96-4124-88C3-82925AE84BD3}" presName="linear" presStyleCnt="0">
        <dgm:presLayoutVars>
          <dgm:animLvl val="lvl"/>
          <dgm:resizeHandles val="exact"/>
        </dgm:presLayoutVars>
      </dgm:prSet>
      <dgm:spPr/>
    </dgm:pt>
    <dgm:pt modelId="{E34D6881-123F-47E6-9232-4AC652BD3731}" type="pres">
      <dgm:prSet presAssocID="{2F550EFD-F8CC-4BE3-A7CD-7F9E1593BAA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812413-73CA-4C27-9713-040462875592}" type="pres">
      <dgm:prSet presAssocID="{30D9C1FE-EFD8-4A42-86FA-9086901BDDAD}" presName="spacer" presStyleCnt="0"/>
      <dgm:spPr/>
    </dgm:pt>
    <dgm:pt modelId="{1B85273B-3270-4A9A-8A4C-A2099991857C}" type="pres">
      <dgm:prSet presAssocID="{AA8305C0-3CCD-4856-BC9A-1AAE92A86F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7C97544-F2A8-4179-B479-B1A692BA7F61}" type="pres">
      <dgm:prSet presAssocID="{EA6BC896-1A31-494F-B910-D7FBB2E86341}" presName="spacer" presStyleCnt="0"/>
      <dgm:spPr/>
    </dgm:pt>
    <dgm:pt modelId="{FCFAF92A-E009-448C-BCEB-F1C3BB996D0D}" type="pres">
      <dgm:prSet presAssocID="{3527D11C-AC0F-45C0-85B4-1288E294CCF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B67B733-D94D-4C68-8534-D28797CD8009}" srcId="{6FD6DF7F-7F96-4124-88C3-82925AE84BD3}" destId="{AA8305C0-3CCD-4856-BC9A-1AAE92A86F76}" srcOrd="1" destOrd="0" parTransId="{D734FC69-10AB-409D-8DC2-B23E7D359AAC}" sibTransId="{EA6BC896-1A31-494F-B910-D7FBB2E86341}"/>
    <dgm:cxn modelId="{CAF6086A-FA4F-4FBB-BAD5-E5BD9BAE34B5}" type="presOf" srcId="{3527D11C-AC0F-45C0-85B4-1288E294CCFA}" destId="{FCFAF92A-E009-448C-BCEB-F1C3BB996D0D}" srcOrd="0" destOrd="0" presId="urn:microsoft.com/office/officeart/2005/8/layout/vList2"/>
    <dgm:cxn modelId="{EF1EFF7B-3049-4092-A8E8-F43CFD34F2A7}" type="presOf" srcId="{6FD6DF7F-7F96-4124-88C3-82925AE84BD3}" destId="{66334B4E-8E22-4546-BFD3-0DE3054875D9}" srcOrd="0" destOrd="0" presId="urn:microsoft.com/office/officeart/2005/8/layout/vList2"/>
    <dgm:cxn modelId="{8169027D-0A15-4A5A-9246-F5BA2E402F22}" srcId="{6FD6DF7F-7F96-4124-88C3-82925AE84BD3}" destId="{3527D11C-AC0F-45C0-85B4-1288E294CCFA}" srcOrd="2" destOrd="0" parTransId="{3987C518-E78B-48E4-9BC2-DC248BF4977C}" sibTransId="{38BAC201-7DD1-44DD-9789-A0A404296ABB}"/>
    <dgm:cxn modelId="{F0583899-B52E-41DE-A0D0-CD7C039DF886}" type="presOf" srcId="{2F550EFD-F8CC-4BE3-A7CD-7F9E1593BAA8}" destId="{E34D6881-123F-47E6-9232-4AC652BD3731}" srcOrd="0" destOrd="0" presId="urn:microsoft.com/office/officeart/2005/8/layout/vList2"/>
    <dgm:cxn modelId="{A27EC9E5-F3BF-42BA-95A9-4DDA8C1CA6DA}" srcId="{6FD6DF7F-7F96-4124-88C3-82925AE84BD3}" destId="{2F550EFD-F8CC-4BE3-A7CD-7F9E1593BAA8}" srcOrd="0" destOrd="0" parTransId="{9D5C0773-985F-4FA6-91CF-A60B71A24BD2}" sibTransId="{30D9C1FE-EFD8-4A42-86FA-9086901BDDAD}"/>
    <dgm:cxn modelId="{0DD5CFF0-166D-4643-9AB8-6F0B5FEE2313}" type="presOf" srcId="{AA8305C0-3CCD-4856-BC9A-1AAE92A86F76}" destId="{1B85273B-3270-4A9A-8A4C-A2099991857C}" srcOrd="0" destOrd="0" presId="urn:microsoft.com/office/officeart/2005/8/layout/vList2"/>
    <dgm:cxn modelId="{D398E8C0-CC86-4915-A3AD-741AC7AF4D4D}" type="presParOf" srcId="{66334B4E-8E22-4546-BFD3-0DE3054875D9}" destId="{E34D6881-123F-47E6-9232-4AC652BD3731}" srcOrd="0" destOrd="0" presId="urn:microsoft.com/office/officeart/2005/8/layout/vList2"/>
    <dgm:cxn modelId="{C784836E-9871-4492-B456-F3E0F58205A1}" type="presParOf" srcId="{66334B4E-8E22-4546-BFD3-0DE3054875D9}" destId="{E2812413-73CA-4C27-9713-040462875592}" srcOrd="1" destOrd="0" presId="urn:microsoft.com/office/officeart/2005/8/layout/vList2"/>
    <dgm:cxn modelId="{E181378F-E4D9-425E-8705-28254247F6A9}" type="presParOf" srcId="{66334B4E-8E22-4546-BFD3-0DE3054875D9}" destId="{1B85273B-3270-4A9A-8A4C-A2099991857C}" srcOrd="2" destOrd="0" presId="urn:microsoft.com/office/officeart/2005/8/layout/vList2"/>
    <dgm:cxn modelId="{B96BB0AE-B2DB-4938-BECF-BB2A8B1053D9}" type="presParOf" srcId="{66334B4E-8E22-4546-BFD3-0DE3054875D9}" destId="{57C97544-F2A8-4179-B479-B1A692BA7F61}" srcOrd="3" destOrd="0" presId="urn:microsoft.com/office/officeart/2005/8/layout/vList2"/>
    <dgm:cxn modelId="{8E5A2C60-4D8E-4EC8-99BA-D336EA480972}" type="presParOf" srcId="{66334B4E-8E22-4546-BFD3-0DE3054875D9}" destId="{FCFAF92A-E009-448C-BCEB-F1C3BB996D0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15C42-3E4D-4E6E-A55E-7FA2A4385BD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69D079-8583-4348-A847-E7E7E2BB7E71}">
      <dgm:prSet/>
      <dgm:spPr/>
      <dgm:t>
        <a:bodyPr/>
        <a:lstStyle/>
        <a:p>
          <a:r>
            <a:rPr lang="en-US" err="1"/>
            <a:t>Między</a:t>
          </a:r>
          <a:r>
            <a:rPr lang="en-US"/>
            <a:t> </a:t>
          </a:r>
          <a:r>
            <a:rPr lang="en-US" err="1"/>
            <a:t>innymi</a:t>
          </a:r>
          <a:r>
            <a:rPr lang="en-US"/>
            <a:t>  </a:t>
          </a:r>
          <a:r>
            <a:rPr lang="en-US" err="1"/>
            <a:t>pomiar</a:t>
          </a:r>
          <a:r>
            <a:rPr lang="en-US"/>
            <a:t> </a:t>
          </a:r>
          <a:r>
            <a:rPr lang="en-US" err="1"/>
            <a:t>ciśnienia</a:t>
          </a:r>
          <a:r>
            <a:rPr lang="en-US"/>
            <a:t>, </a:t>
          </a:r>
          <a:r>
            <a:rPr lang="en-US" err="1"/>
            <a:t>pulsu</a:t>
          </a:r>
          <a:r>
            <a:rPr lang="en-US"/>
            <a:t>, </a:t>
          </a:r>
          <a:r>
            <a:rPr lang="en-US" err="1"/>
            <a:t>ilości</a:t>
          </a:r>
          <a:r>
            <a:rPr lang="en-US"/>
            <a:t> </a:t>
          </a:r>
          <a:r>
            <a:rPr lang="en-US" err="1"/>
            <a:t>oddechów</a:t>
          </a:r>
          <a:r>
            <a:rPr lang="en-US"/>
            <a:t>, </a:t>
          </a:r>
          <a:r>
            <a:rPr lang="en-US" err="1"/>
            <a:t>poziomu</a:t>
          </a:r>
          <a:r>
            <a:rPr lang="en-US"/>
            <a:t> </a:t>
          </a:r>
          <a:r>
            <a:rPr lang="en-US" err="1"/>
            <a:t>glukozy</a:t>
          </a:r>
          <a:r>
            <a:rPr lang="en-US"/>
            <a:t> we </a:t>
          </a:r>
          <a:r>
            <a:rPr lang="en-US" err="1"/>
            <a:t>krwi</a:t>
          </a:r>
          <a:r>
            <a:rPr lang="en-US"/>
            <a:t>. </a:t>
          </a:r>
          <a:r>
            <a:rPr lang="pl-PL"/>
            <a:t>Na trenażerach studenci ćwiczą podawanie leków różnymi drogami, zakładanie </a:t>
          </a:r>
          <a:r>
            <a:rPr lang="pl-PL" err="1"/>
            <a:t>venflonów</a:t>
          </a:r>
          <a:r>
            <a:rPr lang="pl-PL"/>
            <a:t>, procedury reanimacji czy resuscytacji.</a:t>
          </a:r>
          <a:endParaRPr lang="en-US"/>
        </a:p>
      </dgm:t>
    </dgm:pt>
    <dgm:pt modelId="{7B283289-6464-4D59-849F-53C28455ABD5}" type="sibTrans" cxnId="{0806D594-E02C-4FCD-8E45-EDE6DD3260CE}">
      <dgm:prSet/>
      <dgm:spPr/>
      <dgm:t>
        <a:bodyPr/>
        <a:lstStyle/>
        <a:p>
          <a:endParaRPr lang="en-US"/>
        </a:p>
      </dgm:t>
    </dgm:pt>
    <dgm:pt modelId="{5271471E-667F-4F43-AF8B-0B3CE24D191F}" type="parTrans" cxnId="{0806D594-E02C-4FCD-8E45-EDE6DD3260CE}">
      <dgm:prSet/>
      <dgm:spPr/>
      <dgm:t>
        <a:bodyPr/>
        <a:lstStyle/>
        <a:p>
          <a:endParaRPr lang="en-US"/>
        </a:p>
      </dgm:t>
    </dgm:pt>
    <dgm:pt modelId="{116B4535-BC55-49E0-A4F7-BCF64A988BF9}">
      <dgm:prSet/>
      <dgm:spPr/>
      <dgm:t>
        <a:bodyPr/>
        <a:lstStyle/>
        <a:p>
          <a:r>
            <a:rPr lang="en-US"/>
            <a:t>Na </a:t>
          </a:r>
          <a:r>
            <a:rPr lang="en-US" err="1"/>
            <a:t>ćwiczeniach</a:t>
          </a:r>
          <a:r>
            <a:rPr lang="en-US"/>
            <a:t> z </a:t>
          </a:r>
          <a:r>
            <a:rPr lang="en-US" err="1"/>
            <a:t>podstaw</a:t>
          </a:r>
          <a:r>
            <a:rPr lang="en-US"/>
            <a:t> p</a:t>
          </a:r>
          <a:r>
            <a:rPr lang="pl-PL" err="1"/>
            <a:t>ołożnictwa</a:t>
          </a:r>
          <a:r>
            <a:rPr lang="pl-PL"/>
            <a:t> studenci</a:t>
          </a:r>
          <a:r>
            <a:rPr lang="en-US"/>
            <a:t> </a:t>
          </a:r>
          <a:r>
            <a:rPr lang="en-US" err="1"/>
            <a:t>zdobyw</a:t>
          </a:r>
          <a:r>
            <a:rPr lang="pl-PL" err="1"/>
            <a:t>ają</a:t>
          </a:r>
          <a:r>
            <a:rPr lang="en-US"/>
            <a:t> </a:t>
          </a:r>
          <a:r>
            <a:rPr lang="en-US" err="1"/>
            <a:t>umiejętności</a:t>
          </a:r>
          <a:r>
            <a:rPr lang="en-US"/>
            <a:t> </a:t>
          </a:r>
          <a:r>
            <a:rPr lang="en-US" err="1"/>
            <a:t>praktyczne</a:t>
          </a:r>
          <a:r>
            <a:rPr lang="en-US"/>
            <a:t>, </a:t>
          </a:r>
          <a:r>
            <a:rPr lang="en-US" err="1"/>
            <a:t>które</a:t>
          </a:r>
          <a:r>
            <a:rPr lang="en-US"/>
            <a:t> </a:t>
          </a:r>
          <a:r>
            <a:rPr lang="en-US" err="1"/>
            <a:t>wykonuje</a:t>
          </a:r>
          <a:r>
            <a:rPr lang="en-US"/>
            <a:t> </a:t>
          </a:r>
          <a:r>
            <a:rPr lang="en-US" err="1"/>
            <a:t>się</a:t>
          </a:r>
          <a:r>
            <a:rPr lang="en-US"/>
            <a:t> </a:t>
          </a:r>
          <a:r>
            <a:rPr lang="en-US" err="1"/>
            <a:t>podczas</a:t>
          </a:r>
          <a:r>
            <a:rPr lang="en-US"/>
            <a:t> </a:t>
          </a:r>
          <a:r>
            <a:rPr lang="en-US" err="1"/>
            <a:t>opieki</a:t>
          </a:r>
          <a:r>
            <a:rPr lang="en-US"/>
            <a:t> </a:t>
          </a:r>
          <a:r>
            <a:rPr lang="en-US" err="1"/>
            <a:t>nad</a:t>
          </a:r>
          <a:r>
            <a:rPr lang="en-US"/>
            <a:t> </a:t>
          </a:r>
          <a:r>
            <a:rPr lang="en-US" err="1"/>
            <a:t>pacjentką</a:t>
          </a:r>
          <a:r>
            <a:rPr lang="en-US"/>
            <a:t>.</a:t>
          </a:r>
        </a:p>
      </dgm:t>
    </dgm:pt>
    <dgm:pt modelId="{B50A1DB5-6C8E-40B5-B12A-ECDF9EBE3360}" type="sibTrans" cxnId="{3ABEA91C-4884-48E4-A2CB-8A7017C27E18}">
      <dgm:prSet/>
      <dgm:spPr/>
      <dgm:t>
        <a:bodyPr/>
        <a:lstStyle/>
        <a:p>
          <a:endParaRPr lang="en-US"/>
        </a:p>
      </dgm:t>
    </dgm:pt>
    <dgm:pt modelId="{8DDBC9D2-57DF-4F12-8CC1-3C9502C6347F}" type="parTrans" cxnId="{3ABEA91C-4884-48E4-A2CB-8A7017C27E18}">
      <dgm:prSet/>
      <dgm:spPr/>
      <dgm:t>
        <a:bodyPr/>
        <a:lstStyle/>
        <a:p>
          <a:endParaRPr lang="en-US"/>
        </a:p>
      </dgm:t>
    </dgm:pt>
    <dgm:pt modelId="{47687901-F4D4-4FD6-9D4E-BFB36A411E44}" type="pres">
      <dgm:prSet presAssocID="{3F115C42-3E4D-4E6E-A55E-7FA2A4385B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1EBC943-268C-48B5-936D-728014D9BCA3}" type="pres">
      <dgm:prSet presAssocID="{116B4535-BC55-49E0-A4F7-BCF64A988BF9}" presName="hierRoot1" presStyleCnt="0"/>
      <dgm:spPr/>
    </dgm:pt>
    <dgm:pt modelId="{257200CC-FBD6-4833-890B-2EF0FE0BFE4A}" type="pres">
      <dgm:prSet presAssocID="{116B4535-BC55-49E0-A4F7-BCF64A988BF9}" presName="composite" presStyleCnt="0"/>
      <dgm:spPr/>
    </dgm:pt>
    <dgm:pt modelId="{D65419B9-C877-49F9-9AB1-A941A9A752E7}" type="pres">
      <dgm:prSet presAssocID="{116B4535-BC55-49E0-A4F7-BCF64A988BF9}" presName="background" presStyleLbl="node0" presStyleIdx="0" presStyleCnt="2"/>
      <dgm:spPr/>
    </dgm:pt>
    <dgm:pt modelId="{CD934E2F-A08D-4CDD-A9A3-F0BDA047B072}" type="pres">
      <dgm:prSet presAssocID="{116B4535-BC55-49E0-A4F7-BCF64A988BF9}" presName="text" presStyleLbl="fgAcc0" presStyleIdx="0" presStyleCnt="2">
        <dgm:presLayoutVars>
          <dgm:chPref val="3"/>
        </dgm:presLayoutVars>
      </dgm:prSet>
      <dgm:spPr/>
    </dgm:pt>
    <dgm:pt modelId="{B73C39A0-756B-46E1-8A08-153AD1CBFA77}" type="pres">
      <dgm:prSet presAssocID="{116B4535-BC55-49E0-A4F7-BCF64A988BF9}" presName="hierChild2" presStyleCnt="0"/>
      <dgm:spPr/>
    </dgm:pt>
    <dgm:pt modelId="{B7693218-CACC-4887-93B2-820EE40C9D5C}" type="pres">
      <dgm:prSet presAssocID="{E169D079-8583-4348-A847-E7E7E2BB7E71}" presName="hierRoot1" presStyleCnt="0"/>
      <dgm:spPr/>
    </dgm:pt>
    <dgm:pt modelId="{62D0905A-1067-497E-BA11-C36EC87969E1}" type="pres">
      <dgm:prSet presAssocID="{E169D079-8583-4348-A847-E7E7E2BB7E71}" presName="composite" presStyleCnt="0"/>
      <dgm:spPr/>
    </dgm:pt>
    <dgm:pt modelId="{A8DEE016-848C-41F4-9806-3A3973453E70}" type="pres">
      <dgm:prSet presAssocID="{E169D079-8583-4348-A847-E7E7E2BB7E71}" presName="background" presStyleLbl="node0" presStyleIdx="1" presStyleCnt="2"/>
      <dgm:spPr/>
    </dgm:pt>
    <dgm:pt modelId="{DAA11774-0BB6-44B9-9759-C13B88E97D73}" type="pres">
      <dgm:prSet presAssocID="{E169D079-8583-4348-A847-E7E7E2BB7E71}" presName="text" presStyleLbl="fgAcc0" presStyleIdx="1" presStyleCnt="2">
        <dgm:presLayoutVars>
          <dgm:chPref val="3"/>
        </dgm:presLayoutVars>
      </dgm:prSet>
      <dgm:spPr/>
    </dgm:pt>
    <dgm:pt modelId="{A0D29999-57AB-4DE2-9296-005AB965285F}" type="pres">
      <dgm:prSet presAssocID="{E169D079-8583-4348-A847-E7E7E2BB7E71}" presName="hierChild2" presStyleCnt="0"/>
      <dgm:spPr/>
    </dgm:pt>
  </dgm:ptLst>
  <dgm:cxnLst>
    <dgm:cxn modelId="{E4985B11-C8AF-4FB8-88C3-8F8CFFE86411}" type="presOf" srcId="{E169D079-8583-4348-A847-E7E7E2BB7E71}" destId="{DAA11774-0BB6-44B9-9759-C13B88E97D73}" srcOrd="0" destOrd="0" presId="urn:microsoft.com/office/officeart/2005/8/layout/hierarchy1"/>
    <dgm:cxn modelId="{3ABEA91C-4884-48E4-A2CB-8A7017C27E18}" srcId="{3F115C42-3E4D-4E6E-A55E-7FA2A4385BDF}" destId="{116B4535-BC55-49E0-A4F7-BCF64A988BF9}" srcOrd="0" destOrd="0" parTransId="{8DDBC9D2-57DF-4F12-8CC1-3C9502C6347F}" sibTransId="{B50A1DB5-6C8E-40B5-B12A-ECDF9EBE3360}"/>
    <dgm:cxn modelId="{D9F27C62-12EF-41CE-90E1-6212C028E995}" type="presOf" srcId="{116B4535-BC55-49E0-A4F7-BCF64A988BF9}" destId="{CD934E2F-A08D-4CDD-A9A3-F0BDA047B072}" srcOrd="0" destOrd="0" presId="urn:microsoft.com/office/officeart/2005/8/layout/hierarchy1"/>
    <dgm:cxn modelId="{0806D594-E02C-4FCD-8E45-EDE6DD3260CE}" srcId="{3F115C42-3E4D-4E6E-A55E-7FA2A4385BDF}" destId="{E169D079-8583-4348-A847-E7E7E2BB7E71}" srcOrd="1" destOrd="0" parTransId="{5271471E-667F-4F43-AF8B-0B3CE24D191F}" sibTransId="{7B283289-6464-4D59-849F-53C28455ABD5}"/>
    <dgm:cxn modelId="{70C270F2-55FC-4413-87DF-C9D087790D58}" type="presOf" srcId="{3F115C42-3E4D-4E6E-A55E-7FA2A4385BDF}" destId="{47687901-F4D4-4FD6-9D4E-BFB36A411E44}" srcOrd="0" destOrd="0" presId="urn:microsoft.com/office/officeart/2005/8/layout/hierarchy1"/>
    <dgm:cxn modelId="{38255DA7-C0B0-447F-9E06-D58C8F4C6344}" type="presParOf" srcId="{47687901-F4D4-4FD6-9D4E-BFB36A411E44}" destId="{61EBC943-268C-48B5-936D-728014D9BCA3}" srcOrd="0" destOrd="0" presId="urn:microsoft.com/office/officeart/2005/8/layout/hierarchy1"/>
    <dgm:cxn modelId="{72DC72D6-BE22-4430-927B-AE8B5A429081}" type="presParOf" srcId="{61EBC943-268C-48B5-936D-728014D9BCA3}" destId="{257200CC-FBD6-4833-890B-2EF0FE0BFE4A}" srcOrd="0" destOrd="0" presId="urn:microsoft.com/office/officeart/2005/8/layout/hierarchy1"/>
    <dgm:cxn modelId="{39CF7865-4060-4DFA-B78D-8ED0EE069A97}" type="presParOf" srcId="{257200CC-FBD6-4833-890B-2EF0FE0BFE4A}" destId="{D65419B9-C877-49F9-9AB1-A941A9A752E7}" srcOrd="0" destOrd="0" presId="urn:microsoft.com/office/officeart/2005/8/layout/hierarchy1"/>
    <dgm:cxn modelId="{6CEB14D6-ACA4-4286-86D4-25EFB58EDC35}" type="presParOf" srcId="{257200CC-FBD6-4833-890B-2EF0FE0BFE4A}" destId="{CD934E2F-A08D-4CDD-A9A3-F0BDA047B072}" srcOrd="1" destOrd="0" presId="urn:microsoft.com/office/officeart/2005/8/layout/hierarchy1"/>
    <dgm:cxn modelId="{C93CDCB1-4115-404C-B413-4EA14520B192}" type="presParOf" srcId="{61EBC943-268C-48B5-936D-728014D9BCA3}" destId="{B73C39A0-756B-46E1-8A08-153AD1CBFA77}" srcOrd="1" destOrd="0" presId="urn:microsoft.com/office/officeart/2005/8/layout/hierarchy1"/>
    <dgm:cxn modelId="{BCA9FD27-17E3-4B17-9584-2396DC2E0D06}" type="presParOf" srcId="{47687901-F4D4-4FD6-9D4E-BFB36A411E44}" destId="{B7693218-CACC-4887-93B2-820EE40C9D5C}" srcOrd="1" destOrd="0" presId="urn:microsoft.com/office/officeart/2005/8/layout/hierarchy1"/>
    <dgm:cxn modelId="{B15FD14F-3EDE-4C95-995C-DE677C9F9E7F}" type="presParOf" srcId="{B7693218-CACC-4887-93B2-820EE40C9D5C}" destId="{62D0905A-1067-497E-BA11-C36EC87969E1}" srcOrd="0" destOrd="0" presId="urn:microsoft.com/office/officeart/2005/8/layout/hierarchy1"/>
    <dgm:cxn modelId="{C2DF6E5E-F3D6-4E1E-A73D-6F1F3CD76C2D}" type="presParOf" srcId="{62D0905A-1067-497E-BA11-C36EC87969E1}" destId="{A8DEE016-848C-41F4-9806-3A3973453E70}" srcOrd="0" destOrd="0" presId="urn:microsoft.com/office/officeart/2005/8/layout/hierarchy1"/>
    <dgm:cxn modelId="{673AFEF5-50ED-469D-8811-1A51409BD8E8}" type="presParOf" srcId="{62D0905A-1067-497E-BA11-C36EC87969E1}" destId="{DAA11774-0BB6-44B9-9759-C13B88E97D73}" srcOrd="1" destOrd="0" presId="urn:microsoft.com/office/officeart/2005/8/layout/hierarchy1"/>
    <dgm:cxn modelId="{35A659FB-5243-4A76-A447-7C52ADA49899}" type="presParOf" srcId="{B7693218-CACC-4887-93B2-820EE40C9D5C}" destId="{A0D29999-57AB-4DE2-9296-005AB96528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D6881-123F-47E6-9232-4AC652BD3731}">
      <dsp:nvSpPr>
        <dsp:cNvPr id="0" name=""/>
        <dsp:cNvSpPr/>
      </dsp:nvSpPr>
      <dsp:spPr>
        <a:xfrm>
          <a:off x="0" y="214310"/>
          <a:ext cx="6628804" cy="14824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/>
            <a:t>Kim jest położna?</a:t>
          </a:r>
          <a:endParaRPr lang="en-US" sz="2400" b="1" kern="1200" dirty="0"/>
        </a:p>
      </dsp:txBody>
      <dsp:txXfrm>
        <a:off x="72366" y="286676"/>
        <a:ext cx="6484072" cy="1337694"/>
      </dsp:txXfrm>
    </dsp:sp>
    <dsp:sp modelId="{1B85273B-3270-4A9A-8A4C-A2099991857C}">
      <dsp:nvSpPr>
        <dsp:cNvPr id="0" name=""/>
        <dsp:cNvSpPr/>
      </dsp:nvSpPr>
      <dsp:spPr>
        <a:xfrm>
          <a:off x="0" y="1748577"/>
          <a:ext cx="6628804" cy="1482426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To osoba, która towarzyszy rodzicom w bardzo ważnym momencie ich życia- narodzinach dziecka.</a:t>
          </a:r>
          <a:endParaRPr lang="en-US" sz="1800" b="1" kern="1200" dirty="0"/>
        </a:p>
      </dsp:txBody>
      <dsp:txXfrm>
        <a:off x="72366" y="1820943"/>
        <a:ext cx="6484072" cy="1337694"/>
      </dsp:txXfrm>
    </dsp:sp>
    <dsp:sp modelId="{FCFAF92A-E009-448C-BCEB-F1C3BB996D0D}">
      <dsp:nvSpPr>
        <dsp:cNvPr id="0" name=""/>
        <dsp:cNvSpPr/>
      </dsp:nvSpPr>
      <dsp:spPr>
        <a:xfrm>
          <a:off x="0" y="3282843"/>
          <a:ext cx="6628804" cy="1482426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Położna troszczy się o bezpieczeństwo i zdrowie mamy oraz </a:t>
          </a:r>
          <a:r>
            <a:rPr lang="pl-PL" sz="1800" b="1" kern="1200"/>
            <a:t>jej dziecka. </a:t>
          </a:r>
          <a:r>
            <a:rPr lang="pl-PL" sz="1800" b="1" kern="1200" dirty="0"/>
            <a:t>Otacza swą opieką kobietę                             w ciąży udzielając jej cennych informacji, przygotowując ją  do porodu, a w pierwszych tygodniach po narodzinach dziecka  odwiedza w domu mamę i malucha .</a:t>
          </a:r>
          <a:endParaRPr lang="en-US" sz="1800" b="1" kern="1200" dirty="0"/>
        </a:p>
      </dsp:txBody>
      <dsp:txXfrm>
        <a:off x="72366" y="3355209"/>
        <a:ext cx="6484072" cy="1337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5419B9-C877-49F9-9AB1-A941A9A752E7}">
      <dsp:nvSpPr>
        <dsp:cNvPr id="0" name=""/>
        <dsp:cNvSpPr/>
      </dsp:nvSpPr>
      <dsp:spPr>
        <a:xfrm>
          <a:off x="1224" y="1282759"/>
          <a:ext cx="4299532" cy="2730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34E2F-A08D-4CDD-A9A3-F0BDA047B072}">
      <dsp:nvSpPr>
        <dsp:cNvPr id="0" name=""/>
        <dsp:cNvSpPr/>
      </dsp:nvSpPr>
      <dsp:spPr>
        <a:xfrm>
          <a:off x="478950" y="1736599"/>
          <a:ext cx="4299532" cy="2730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Na </a:t>
          </a:r>
          <a:r>
            <a:rPr lang="en-US" sz="2200" kern="1200" err="1"/>
            <a:t>ćwiczeniach</a:t>
          </a:r>
          <a:r>
            <a:rPr lang="en-US" sz="2200" kern="1200"/>
            <a:t> z </a:t>
          </a:r>
          <a:r>
            <a:rPr lang="en-US" sz="2200" kern="1200" err="1"/>
            <a:t>podstaw</a:t>
          </a:r>
          <a:r>
            <a:rPr lang="en-US" sz="2200" kern="1200"/>
            <a:t> p</a:t>
          </a:r>
          <a:r>
            <a:rPr lang="pl-PL" sz="2200" kern="1200" err="1"/>
            <a:t>ołożnictwa</a:t>
          </a:r>
          <a:r>
            <a:rPr lang="pl-PL" sz="2200" kern="1200"/>
            <a:t> studenci</a:t>
          </a:r>
          <a:r>
            <a:rPr lang="en-US" sz="2200" kern="1200"/>
            <a:t> </a:t>
          </a:r>
          <a:r>
            <a:rPr lang="en-US" sz="2200" kern="1200" err="1"/>
            <a:t>zdobyw</a:t>
          </a:r>
          <a:r>
            <a:rPr lang="pl-PL" sz="2200" kern="1200" err="1"/>
            <a:t>ają</a:t>
          </a:r>
          <a:r>
            <a:rPr lang="en-US" sz="2200" kern="1200"/>
            <a:t> </a:t>
          </a:r>
          <a:r>
            <a:rPr lang="en-US" sz="2200" kern="1200" err="1"/>
            <a:t>umiejętności</a:t>
          </a:r>
          <a:r>
            <a:rPr lang="en-US" sz="2200" kern="1200"/>
            <a:t> </a:t>
          </a:r>
          <a:r>
            <a:rPr lang="en-US" sz="2200" kern="1200" err="1"/>
            <a:t>praktyczne</a:t>
          </a:r>
          <a:r>
            <a:rPr lang="en-US" sz="2200" kern="1200"/>
            <a:t>, </a:t>
          </a:r>
          <a:r>
            <a:rPr lang="en-US" sz="2200" kern="1200" err="1"/>
            <a:t>które</a:t>
          </a:r>
          <a:r>
            <a:rPr lang="en-US" sz="2200" kern="1200"/>
            <a:t> </a:t>
          </a:r>
          <a:r>
            <a:rPr lang="en-US" sz="2200" kern="1200" err="1"/>
            <a:t>wykonuje</a:t>
          </a:r>
          <a:r>
            <a:rPr lang="en-US" sz="2200" kern="1200"/>
            <a:t> </a:t>
          </a:r>
          <a:r>
            <a:rPr lang="en-US" sz="2200" kern="1200" err="1"/>
            <a:t>się</a:t>
          </a:r>
          <a:r>
            <a:rPr lang="en-US" sz="2200" kern="1200"/>
            <a:t> </a:t>
          </a:r>
          <a:r>
            <a:rPr lang="en-US" sz="2200" kern="1200" err="1"/>
            <a:t>podczas</a:t>
          </a:r>
          <a:r>
            <a:rPr lang="en-US" sz="2200" kern="1200"/>
            <a:t> </a:t>
          </a:r>
          <a:r>
            <a:rPr lang="en-US" sz="2200" kern="1200" err="1"/>
            <a:t>opieki</a:t>
          </a:r>
          <a:r>
            <a:rPr lang="en-US" sz="2200" kern="1200"/>
            <a:t> </a:t>
          </a:r>
          <a:r>
            <a:rPr lang="en-US" sz="2200" kern="1200" err="1"/>
            <a:t>nad</a:t>
          </a:r>
          <a:r>
            <a:rPr lang="en-US" sz="2200" kern="1200"/>
            <a:t> </a:t>
          </a:r>
          <a:r>
            <a:rPr lang="en-US" sz="2200" kern="1200" err="1"/>
            <a:t>pacjentką</a:t>
          </a:r>
          <a:r>
            <a:rPr lang="en-US" sz="2200" kern="1200"/>
            <a:t>.</a:t>
          </a:r>
        </a:p>
      </dsp:txBody>
      <dsp:txXfrm>
        <a:off x="558915" y="1816564"/>
        <a:ext cx="4139602" cy="2570273"/>
      </dsp:txXfrm>
    </dsp:sp>
    <dsp:sp modelId="{A8DEE016-848C-41F4-9806-3A3973453E70}">
      <dsp:nvSpPr>
        <dsp:cNvPr id="0" name=""/>
        <dsp:cNvSpPr/>
      </dsp:nvSpPr>
      <dsp:spPr>
        <a:xfrm>
          <a:off x="5256209" y="1282759"/>
          <a:ext cx="4299532" cy="27302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11774-0BB6-44B9-9759-C13B88E97D73}">
      <dsp:nvSpPr>
        <dsp:cNvPr id="0" name=""/>
        <dsp:cNvSpPr/>
      </dsp:nvSpPr>
      <dsp:spPr>
        <a:xfrm>
          <a:off x="5733935" y="1736599"/>
          <a:ext cx="4299532" cy="27302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err="1"/>
            <a:t>Między</a:t>
          </a:r>
          <a:r>
            <a:rPr lang="en-US" sz="2200" kern="1200"/>
            <a:t> </a:t>
          </a:r>
          <a:r>
            <a:rPr lang="en-US" sz="2200" kern="1200" err="1"/>
            <a:t>innymi</a:t>
          </a:r>
          <a:r>
            <a:rPr lang="en-US" sz="2200" kern="1200"/>
            <a:t>  </a:t>
          </a:r>
          <a:r>
            <a:rPr lang="en-US" sz="2200" kern="1200" err="1"/>
            <a:t>pomiar</a:t>
          </a:r>
          <a:r>
            <a:rPr lang="en-US" sz="2200" kern="1200"/>
            <a:t> </a:t>
          </a:r>
          <a:r>
            <a:rPr lang="en-US" sz="2200" kern="1200" err="1"/>
            <a:t>ciśnienia</a:t>
          </a:r>
          <a:r>
            <a:rPr lang="en-US" sz="2200" kern="1200"/>
            <a:t>, </a:t>
          </a:r>
          <a:r>
            <a:rPr lang="en-US" sz="2200" kern="1200" err="1"/>
            <a:t>pulsu</a:t>
          </a:r>
          <a:r>
            <a:rPr lang="en-US" sz="2200" kern="1200"/>
            <a:t>, </a:t>
          </a:r>
          <a:r>
            <a:rPr lang="en-US" sz="2200" kern="1200" err="1"/>
            <a:t>ilości</a:t>
          </a:r>
          <a:r>
            <a:rPr lang="en-US" sz="2200" kern="1200"/>
            <a:t> </a:t>
          </a:r>
          <a:r>
            <a:rPr lang="en-US" sz="2200" kern="1200" err="1"/>
            <a:t>oddechów</a:t>
          </a:r>
          <a:r>
            <a:rPr lang="en-US" sz="2200" kern="1200"/>
            <a:t>, </a:t>
          </a:r>
          <a:r>
            <a:rPr lang="en-US" sz="2200" kern="1200" err="1"/>
            <a:t>poziomu</a:t>
          </a:r>
          <a:r>
            <a:rPr lang="en-US" sz="2200" kern="1200"/>
            <a:t> </a:t>
          </a:r>
          <a:r>
            <a:rPr lang="en-US" sz="2200" kern="1200" err="1"/>
            <a:t>glukozy</a:t>
          </a:r>
          <a:r>
            <a:rPr lang="en-US" sz="2200" kern="1200"/>
            <a:t> we </a:t>
          </a:r>
          <a:r>
            <a:rPr lang="en-US" sz="2200" kern="1200" err="1"/>
            <a:t>krwi</a:t>
          </a:r>
          <a:r>
            <a:rPr lang="en-US" sz="2200" kern="1200"/>
            <a:t>. </a:t>
          </a:r>
          <a:r>
            <a:rPr lang="pl-PL" sz="2200" kern="1200"/>
            <a:t>Na trenażerach studenci ćwiczą podawanie leków różnymi drogami, zakładanie </a:t>
          </a:r>
          <a:r>
            <a:rPr lang="pl-PL" sz="2200" kern="1200" err="1"/>
            <a:t>venflonów</a:t>
          </a:r>
          <a:r>
            <a:rPr lang="pl-PL" sz="2200" kern="1200"/>
            <a:t>, procedury reanimacji czy resuscytacji.</a:t>
          </a:r>
          <a:endParaRPr lang="en-US" sz="2200" kern="1200"/>
        </a:p>
      </dsp:txBody>
      <dsp:txXfrm>
        <a:off x="5813900" y="1816564"/>
        <a:ext cx="4139602" cy="2570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45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13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55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38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6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32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08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4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558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2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49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96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2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0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67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99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C34A2F6-A712-913E-CA8B-D05EB2D27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D42C18-CCE2-698A-5263-2FD461814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181" y="3326997"/>
            <a:ext cx="8127223" cy="1892232"/>
          </a:xfrm>
        </p:spPr>
        <p:txBody>
          <a:bodyPr>
            <a:normAutofit/>
          </a:bodyPr>
          <a:lstStyle/>
          <a:p>
            <a:r>
              <a:rPr lang="pl-PL" sz="4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WYDZIAŁ OCHRONY ZDROWIA</a:t>
            </a:r>
            <a:br>
              <a:rPr lang="pl-PL" sz="4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</a:br>
            <a:r>
              <a:rPr lang="pl-PL" sz="4800" b="1" dirty="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 KIERUNEK POŁOŻNICTWO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4B85366-B671-9836-6D24-B0D7B7103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545" y="5540713"/>
            <a:ext cx="8943993" cy="778451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70C0"/>
                </a:solidFill>
              </a:rPr>
              <a:t>Studia na tym kierunku przygotowują do pracy w zawodzie położnej</a:t>
            </a:r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A1D0D9F4-3DF9-0B40-1492-6DEDEDFB3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98" y="227616"/>
            <a:ext cx="6678304" cy="1579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01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2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14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7" descr="Obraz zawierający osoba, w pomieszczeniu, podłoga, ściana&#10;&#10;Opis wygenerowany automatycznie">
            <a:extLst>
              <a:ext uri="{FF2B5EF4-FFF2-40B4-BE49-F238E27FC236}">
                <a16:creationId xmlns:a16="http://schemas.microsoft.com/office/drawing/2014/main" id="{9C1EA32D-A012-81DB-1AFE-871C32D21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62" y="1817357"/>
            <a:ext cx="4650004" cy="323175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osoba, niebieskie&#10;&#10;Opis wygenerowany automatycznie">
            <a:extLst>
              <a:ext uri="{FF2B5EF4-FFF2-40B4-BE49-F238E27FC236}">
                <a16:creationId xmlns:a16="http://schemas.microsoft.com/office/drawing/2014/main" id="{2CB62E49-34CB-155D-5FF1-6391EEEEB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67" y="1887106"/>
            <a:ext cx="4650004" cy="309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 descr="Obraz zawierający sala szpitalna, scena, pokój&#10;&#10;Opis wygenerowany automatycznie">
            <a:extLst>
              <a:ext uri="{FF2B5EF4-FFF2-40B4-BE49-F238E27FC236}">
                <a16:creationId xmlns:a16="http://schemas.microsoft.com/office/drawing/2014/main" id="{6C8FD86D-F15E-8DD9-C5AD-F598315C0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46" r="2" b="22749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Obraz 11" descr="Obraz zawierający osoba, dziecko, w pomieszczeniu, chłopiec&#10;&#10;Opis wygenerowany automatycznie">
            <a:extLst>
              <a:ext uri="{FF2B5EF4-FFF2-40B4-BE49-F238E27FC236}">
                <a16:creationId xmlns:a16="http://schemas.microsoft.com/office/drawing/2014/main" id="{09185A91-B42C-5A88-CFD7-E19C15F32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438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Obraz 7" descr="Obraz zawierający tekst, osoba, w pomieszczeniu, komputer&#10;&#10;Opis wygenerowany automatycznie">
            <a:extLst>
              <a:ext uri="{FF2B5EF4-FFF2-40B4-BE49-F238E27FC236}">
                <a16:creationId xmlns:a16="http://schemas.microsoft.com/office/drawing/2014/main" id="{6D886E7B-56F2-F67A-8E34-680656E3F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976" r="-1" b="5700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8" name="Obraz 8" descr="Obraz zawierający w pomieszczeniu, sala szpitalna, pokój, niebieskie&#10;&#10;Opis wygenerowany automatycznie">
            <a:extLst>
              <a:ext uri="{FF2B5EF4-FFF2-40B4-BE49-F238E27FC236}">
                <a16:creationId xmlns:a16="http://schemas.microsoft.com/office/drawing/2014/main" id="{81F31498-4A11-2082-5A82-47EB6CF547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340" r="-2" b="1533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17D38D0-9968-8948-4B61-824D14B0D236}"/>
              </a:ext>
            </a:extLst>
          </p:cNvPr>
          <p:cNvSpPr txBox="1"/>
          <p:nvPr/>
        </p:nvSpPr>
        <p:spPr>
          <a:xfrm>
            <a:off x="677334" y="642939"/>
            <a:ext cx="10652654" cy="5398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455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A41F93-24AC-4691-BBE5-4C53C306045B}"/>
              </a:ext>
            </a:extLst>
          </p:cNvPr>
          <p:cNvSpPr txBox="1"/>
          <p:nvPr/>
        </p:nvSpPr>
        <p:spPr>
          <a:xfrm>
            <a:off x="226714" y="220030"/>
            <a:ext cx="4888343" cy="6528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</a:pPr>
            <a:r>
              <a:rPr lang="en-US" sz="2800" b="1" dirty="0" err="1">
                <a:solidFill>
                  <a:schemeClr val="bg1"/>
                </a:solidFill>
              </a:rPr>
              <a:t>Gdzie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można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pracować</a:t>
            </a:r>
            <a:r>
              <a:rPr lang="en-US" sz="2800" b="1" dirty="0">
                <a:solidFill>
                  <a:schemeClr val="bg1"/>
                </a:solidFill>
              </a:rPr>
              <a:t> w </a:t>
            </a:r>
            <a:r>
              <a:rPr lang="en-US" sz="2800" b="1" dirty="0" err="1">
                <a:solidFill>
                  <a:schemeClr val="bg1"/>
                </a:solidFill>
              </a:rPr>
              <a:t>zawodzie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położnej</a:t>
            </a:r>
            <a:r>
              <a:rPr lang="en-US" sz="2800" b="1" dirty="0">
                <a:solidFill>
                  <a:schemeClr val="bg1"/>
                </a:solidFill>
              </a:rPr>
              <a:t>?</a:t>
            </a:r>
            <a:endParaRPr lang="pl-PL" sz="2800" b="1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solidFill>
                  <a:schemeClr val="bg1"/>
                </a:solidFill>
              </a:rPr>
              <a:t> Praca w </a:t>
            </a:r>
            <a:r>
              <a:rPr lang="en-US" sz="2400" dirty="0" err="1">
                <a:solidFill>
                  <a:schemeClr val="bg1"/>
                </a:solidFill>
              </a:rPr>
              <a:t>szpitalu</a:t>
            </a:r>
            <a:r>
              <a:rPr lang="en-US" sz="2400" dirty="0">
                <a:solidFill>
                  <a:schemeClr val="bg1"/>
                </a:solidFill>
              </a:rPr>
              <a:t>– jest to </a:t>
            </a:r>
            <a:r>
              <a:rPr lang="en-US" sz="2400" dirty="0" err="1">
                <a:solidFill>
                  <a:schemeClr val="bg1"/>
                </a:solidFill>
              </a:rPr>
              <a:t>praca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przy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kobiecie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ciężarnej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rodzącej</a:t>
            </a:r>
            <a:r>
              <a:rPr lang="en-US" sz="2400" dirty="0">
                <a:solidFill>
                  <a:schemeClr val="bg1"/>
                </a:solidFill>
              </a:rPr>
              <a:t>, po </a:t>
            </a:r>
            <a:r>
              <a:rPr lang="en-US" sz="2400" dirty="0" err="1">
                <a:solidFill>
                  <a:schemeClr val="bg1"/>
                </a:solidFill>
              </a:rPr>
              <a:t>porodzie</a:t>
            </a:r>
            <a:r>
              <a:rPr lang="en-US" sz="2400" dirty="0">
                <a:solidFill>
                  <a:schemeClr val="bg1"/>
                </a:solidFill>
              </a:rPr>
              <a:t>, ale </a:t>
            </a:r>
            <a:r>
              <a:rPr lang="en-US" sz="2400" dirty="0" err="1">
                <a:solidFill>
                  <a:schemeClr val="bg1"/>
                </a:solidFill>
              </a:rPr>
              <a:t>również</a:t>
            </a:r>
            <a:r>
              <a:rPr lang="en-US" sz="2400" dirty="0">
                <a:solidFill>
                  <a:schemeClr val="bg1"/>
                </a:solidFill>
              </a:rPr>
              <a:t> w </a:t>
            </a:r>
            <a:r>
              <a:rPr lang="en-US" sz="2400" dirty="0" err="1">
                <a:solidFill>
                  <a:schemeClr val="bg1"/>
                </a:solidFill>
              </a:rPr>
              <a:t>oddziale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noworodkowym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lub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ginekologicznym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7" name="Graphic 6" descr="Karetka">
            <a:extLst>
              <a:ext uri="{FF2B5EF4-FFF2-40B4-BE49-F238E27FC236}">
                <a16:creationId xmlns:a16="http://schemas.microsoft.com/office/drawing/2014/main" id="{EA6356AC-0902-E659-3CE8-0B1047F64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7616" y="972608"/>
            <a:ext cx="4900269" cy="4900269"/>
          </a:xfrm>
          <a:prstGeom prst="rect">
            <a:avLst/>
          </a:pr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6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01E6B35-9365-E75A-6DF5-A88ACC381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" b="23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23D238E-430E-1FF0-CC9E-EBCF983A5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6" r="-2" b="-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6" name="Obraz 6" descr="Obraz zawierający osoba, w pomieszczeniu&#10;&#10;Opis wygenerowany automatycznie">
            <a:extLst>
              <a:ext uri="{FF2B5EF4-FFF2-40B4-BE49-F238E27FC236}">
                <a16:creationId xmlns:a16="http://schemas.microsoft.com/office/drawing/2014/main" id="{655B34D3-F3F5-CEFA-8AF7-3D1A2DB05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6" r="1482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Obraz 5" descr="Obraz zawierający w pomieszczeniu, dziecko&#10;&#10;Opis wygenerowany automatycznie">
            <a:extLst>
              <a:ext uri="{FF2B5EF4-FFF2-40B4-BE49-F238E27FC236}">
                <a16:creationId xmlns:a16="http://schemas.microsoft.com/office/drawing/2014/main" id="{257ECD26-C3FD-CDDD-9B85-A4D1910686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72" r="3" b="12692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8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4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28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2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D0B1FA1-E945-25AA-9225-DE6BAC190AFD}"/>
              </a:ext>
            </a:extLst>
          </p:cNvPr>
          <p:cNvSpPr txBox="1"/>
          <p:nvPr/>
        </p:nvSpPr>
        <p:spPr>
          <a:xfrm>
            <a:off x="260774" y="1286829"/>
            <a:ext cx="4272309" cy="5567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2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Praca w POZ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czyli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przychodni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podstawowej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opieki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zdrowotnej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jako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położna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rodzinna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zadań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położnej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należy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opieka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kobietą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ciężarną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kobietą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porodzie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noworodkiem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Położna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monitoruje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czy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noworodek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 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zapewnione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odpowiednie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warunki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do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rozwoju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udziela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porad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kwestii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pielęgnacji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err="1">
                <a:solidFill>
                  <a:schemeClr val="tx1">
                    <a:lumMod val="75000"/>
                    <a:lumOff val="25000"/>
                  </a:schemeClr>
                </a:solidFill>
              </a:rPr>
              <a:t>żywienia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Wykonuje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swoją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pracę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formie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wizyt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domowych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tzw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wizyt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patronażowych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4" name="Obraz 4" descr="Obraz zawierający osoba, w pomieszczeniu&#10;&#10;Opis wygenerowany automatycznie">
            <a:extLst>
              <a:ext uri="{FF2B5EF4-FFF2-40B4-BE49-F238E27FC236}">
                <a16:creationId xmlns:a16="http://schemas.microsoft.com/office/drawing/2014/main" id="{BBA435E8-4B8C-50AB-3079-BDF64D603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3" r="3" b="3"/>
          <a:stretch/>
        </p:blipFill>
        <p:spPr>
          <a:xfrm>
            <a:off x="4529937" y="1377011"/>
            <a:ext cx="7659389" cy="5479028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641896E-4574-62DB-A1DA-5A4ABBF987BB}"/>
              </a:ext>
            </a:extLst>
          </p:cNvPr>
          <p:cNvSpPr txBox="1"/>
          <p:nvPr/>
        </p:nvSpPr>
        <p:spPr>
          <a:xfrm>
            <a:off x="381000" y="304799"/>
            <a:ext cx="89535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ea typeface="+mn-lt"/>
                <a:cs typeface="+mn-lt"/>
              </a:rPr>
              <a:t>Gdzie</a:t>
            </a:r>
            <a:r>
              <a:rPr lang="en-US" sz="32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3200" b="1" dirty="0" err="1">
                <a:solidFill>
                  <a:srgbClr val="0070C0"/>
                </a:solidFill>
                <a:ea typeface="+mn-lt"/>
                <a:cs typeface="+mn-lt"/>
              </a:rPr>
              <a:t>można</a:t>
            </a:r>
            <a:r>
              <a:rPr lang="en-US" sz="32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3200" b="1" dirty="0" err="1">
                <a:solidFill>
                  <a:srgbClr val="0070C0"/>
                </a:solidFill>
                <a:ea typeface="+mn-lt"/>
                <a:cs typeface="+mn-lt"/>
              </a:rPr>
              <a:t>pracować</a:t>
            </a:r>
            <a:r>
              <a:rPr lang="en-US" sz="3200" b="1" dirty="0">
                <a:solidFill>
                  <a:srgbClr val="0070C0"/>
                </a:solidFill>
                <a:ea typeface="+mn-lt"/>
                <a:cs typeface="+mn-lt"/>
              </a:rPr>
              <a:t> w </a:t>
            </a:r>
            <a:r>
              <a:rPr lang="en-US" sz="3200" b="1" dirty="0" err="1">
                <a:solidFill>
                  <a:srgbClr val="0070C0"/>
                </a:solidFill>
                <a:ea typeface="+mn-lt"/>
                <a:cs typeface="+mn-lt"/>
              </a:rPr>
              <a:t>zawodzie</a:t>
            </a:r>
            <a:r>
              <a:rPr lang="en-US" sz="32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3200" b="1" dirty="0" err="1">
                <a:solidFill>
                  <a:srgbClr val="0070C0"/>
                </a:solidFill>
                <a:ea typeface="+mn-lt"/>
                <a:cs typeface="+mn-lt"/>
              </a:rPr>
              <a:t>położnej</a:t>
            </a:r>
            <a:r>
              <a:rPr lang="en-US" sz="3200" b="1" dirty="0">
                <a:solidFill>
                  <a:srgbClr val="0070C0"/>
                </a:solidFill>
                <a:ea typeface="+mn-lt"/>
                <a:cs typeface="+mn-lt"/>
              </a:rPr>
              <a:t>?</a:t>
            </a:r>
            <a:endParaRPr lang="pl-PL" sz="3200" b="1">
              <a:solidFill>
                <a:srgbClr val="0070C0"/>
              </a:solidFill>
              <a:ea typeface="+mn-lt"/>
              <a:cs typeface="+mn-lt"/>
            </a:endParaRPr>
          </a:p>
          <a:p>
            <a:pPr algn="l"/>
            <a:endParaRPr lang="pl-PL" sz="3200" b="1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6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CAEEEBD-779B-4609-A737-4BEFD647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F865128-9162-4A93-BA38-3EDA100D0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7FAD7EB-2975-48FE-9C11-06D44B0DB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F958341-3D13-40CF-B851-BBFE57B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E52E91BF-6028-4758-83D2-479E08B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BB6FFE21-EADD-48B3-B3A3-7D6CEBD0A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1DC66C91-0E5F-44BB-A970-EBE30BD3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94AAD67-2A87-45F4-89D1-050773C9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051A6E4-D760-437F-8BB3-F99D4A20F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A6C2BC1-D612-48ED-923C-0F0024DB0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EC7FFC4-633F-4F2A-AB36-3D953B16B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E21036-5056-4743-60FC-FC40B871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88" y="91440"/>
            <a:ext cx="6707401" cy="1767840"/>
          </a:xfrm>
        </p:spPr>
        <p:txBody>
          <a:bodyPr vert="horz" lIns="91440" tIns="45720" rIns="91440" bIns="45720" rtlCol="0" anchor="ctr">
            <a:noAutofit/>
          </a:bodyPr>
          <a:lstStyle/>
          <a:p>
            <a:endParaRPr lang="en-US" sz="4000" dirty="0"/>
          </a:p>
          <a:p>
            <a:r>
              <a:rPr lang="en-US" sz="4000" b="1" dirty="0" err="1">
                <a:solidFill>
                  <a:srgbClr val="0070C0"/>
                </a:solidFill>
              </a:rPr>
              <a:t>Gdzie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err="1">
                <a:solidFill>
                  <a:srgbClr val="0070C0"/>
                </a:solidFill>
              </a:rPr>
              <a:t>można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err="1">
                <a:solidFill>
                  <a:srgbClr val="0070C0"/>
                </a:solidFill>
              </a:rPr>
              <a:t>pracować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br>
              <a:rPr lang="en-US" sz="4000" b="1" dirty="0"/>
            </a:br>
            <a:r>
              <a:rPr lang="en-US" sz="4000" b="1" dirty="0">
                <a:solidFill>
                  <a:srgbClr val="0070C0"/>
                </a:solidFill>
              </a:rPr>
              <a:t>w </a:t>
            </a:r>
            <a:r>
              <a:rPr lang="en-US" sz="4000" b="1" dirty="0" err="1">
                <a:solidFill>
                  <a:srgbClr val="0070C0"/>
                </a:solidFill>
              </a:rPr>
              <a:t>zawodzie</a:t>
            </a:r>
            <a:r>
              <a:rPr lang="en-US" sz="4000" b="1" dirty="0">
                <a:solidFill>
                  <a:srgbClr val="0070C0"/>
                </a:solidFill>
              </a:rPr>
              <a:t> </a:t>
            </a:r>
            <a:r>
              <a:rPr lang="en-US" sz="4000" b="1" dirty="0" err="1">
                <a:solidFill>
                  <a:srgbClr val="0070C0"/>
                </a:solidFill>
              </a:rPr>
              <a:t>położnej</a:t>
            </a:r>
            <a:r>
              <a:rPr lang="en-US" sz="4000" b="1" dirty="0">
                <a:solidFill>
                  <a:srgbClr val="0070C0"/>
                </a:solidFill>
              </a:rPr>
              <a:t>?</a:t>
            </a:r>
            <a:endParaRPr lang="pl-PL" sz="4000" dirty="0">
              <a:ea typeface="+mj-lt"/>
              <a:cs typeface="+mj-lt"/>
            </a:endParaRPr>
          </a:p>
          <a:p>
            <a:endParaRPr lang="pl-PL" sz="40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5E4358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E52A86-EC8D-6DBA-0701-3A1339CC6B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10" y="2678749"/>
            <a:ext cx="643365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dirty="0"/>
              <a:t>Praca w </a:t>
            </a:r>
            <a:r>
              <a:rPr lang="en-US" dirty="0" err="1"/>
              <a:t>poradni</a:t>
            </a:r>
            <a:r>
              <a:rPr lang="en-US" dirty="0"/>
              <a:t> </a:t>
            </a:r>
            <a:r>
              <a:rPr lang="en-US" dirty="0" err="1"/>
              <a:t>specjalistycznej</a:t>
            </a:r>
            <a:r>
              <a:rPr lang="en-US" dirty="0"/>
              <a:t> - </a:t>
            </a:r>
            <a:r>
              <a:rPr lang="en-US" dirty="0" err="1"/>
              <a:t>Położna</a:t>
            </a:r>
            <a:r>
              <a:rPr lang="en-US" dirty="0"/>
              <a:t> </a:t>
            </a:r>
            <a:r>
              <a:rPr lang="en-US" dirty="0" err="1"/>
              <a:t>udziela</a:t>
            </a:r>
            <a:r>
              <a:rPr lang="en-US" dirty="0"/>
              <a:t> </a:t>
            </a:r>
            <a:r>
              <a:rPr lang="en-US" dirty="0" err="1"/>
              <a:t>wsparcia</a:t>
            </a:r>
            <a:r>
              <a:rPr lang="en-US" dirty="0"/>
              <a:t> </a:t>
            </a:r>
            <a:r>
              <a:rPr lang="en-US" dirty="0" err="1"/>
              <a:t>kobietom</a:t>
            </a:r>
            <a:r>
              <a:rPr lang="en-US" dirty="0"/>
              <a:t> w </a:t>
            </a:r>
            <a:r>
              <a:rPr lang="en-US" dirty="0" err="1"/>
              <a:t>poradni</a:t>
            </a:r>
            <a:r>
              <a:rPr lang="en-US" dirty="0"/>
              <a:t> </a:t>
            </a:r>
            <a:r>
              <a:rPr lang="en-US" dirty="0" err="1"/>
              <a:t>ginekologiczno</a:t>
            </a:r>
            <a:r>
              <a:rPr lang="en-US" dirty="0"/>
              <a:t>- </a:t>
            </a:r>
            <a:r>
              <a:rPr lang="en-US" dirty="0" err="1"/>
              <a:t>położniczej</a:t>
            </a:r>
            <a:r>
              <a:rPr lang="en-US" dirty="0"/>
              <a:t>, </a:t>
            </a:r>
            <a:r>
              <a:rPr lang="en-US" dirty="0" err="1"/>
              <a:t>onkologii</a:t>
            </a:r>
            <a:r>
              <a:rPr lang="en-US" dirty="0"/>
              <a:t> </a:t>
            </a:r>
            <a:r>
              <a:rPr lang="en-US" dirty="0" err="1"/>
              <a:t>ginekologicznej</a:t>
            </a:r>
            <a:r>
              <a:rPr lang="en-US" dirty="0"/>
              <a:t>, </a:t>
            </a:r>
            <a:r>
              <a:rPr lang="en-US" dirty="0" err="1"/>
              <a:t>okresu</a:t>
            </a:r>
            <a:r>
              <a:rPr lang="en-US" dirty="0"/>
              <a:t> </a:t>
            </a:r>
            <a:r>
              <a:rPr lang="en-US" dirty="0" err="1"/>
              <a:t>przekwita-nia</a:t>
            </a:r>
            <a:r>
              <a:rPr lang="en-US" dirty="0"/>
              <a:t>, </a:t>
            </a:r>
            <a:r>
              <a:rPr lang="en-US" dirty="0" err="1"/>
              <a:t>leczenia</a:t>
            </a:r>
            <a:r>
              <a:rPr lang="en-US" dirty="0"/>
              <a:t> </a:t>
            </a:r>
            <a:r>
              <a:rPr lang="en-US" dirty="0" err="1"/>
              <a:t>niepłodności</a:t>
            </a:r>
            <a:r>
              <a:rPr lang="en-US" dirty="0"/>
              <a:t>, </a:t>
            </a:r>
            <a:r>
              <a:rPr lang="en-US" dirty="0" err="1"/>
              <a:t>laktacyjnej</a:t>
            </a:r>
            <a:r>
              <a:rPr lang="en-US" dirty="0"/>
              <a:t>.</a:t>
            </a:r>
            <a:endParaRPr lang="pl-PL" dirty="0"/>
          </a:p>
          <a:p>
            <a:pPr>
              <a:buFont typeface="Wingdings" charset="2"/>
              <a:buChar char="Ø"/>
            </a:pPr>
            <a:r>
              <a:rPr lang="en-US" dirty="0"/>
              <a:t>Praca w </a:t>
            </a:r>
            <a:r>
              <a:rPr lang="en-US" dirty="0" err="1"/>
              <a:t>szkole</a:t>
            </a:r>
            <a:r>
              <a:rPr lang="en-US" dirty="0"/>
              <a:t> </a:t>
            </a:r>
            <a:r>
              <a:rPr lang="en-US" dirty="0" err="1"/>
              <a:t>rodzenia</a:t>
            </a:r>
            <a:r>
              <a:rPr lang="en-US" dirty="0"/>
              <a:t> - </a:t>
            </a:r>
            <a:r>
              <a:rPr lang="en-US" dirty="0" err="1"/>
              <a:t>Położna</a:t>
            </a:r>
            <a:r>
              <a:rPr lang="en-US" dirty="0"/>
              <a:t> </a:t>
            </a:r>
            <a:r>
              <a:rPr lang="en-US" dirty="0" err="1"/>
              <a:t>tutaj</a:t>
            </a:r>
            <a:r>
              <a:rPr lang="en-US" dirty="0"/>
              <a:t> jest </a:t>
            </a:r>
            <a:r>
              <a:rPr lang="en-US" dirty="0" err="1"/>
              <a:t>instruktorką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/>
              <a:t>uczy</a:t>
            </a:r>
            <a:r>
              <a:rPr lang="en-US" dirty="0"/>
              <a:t> jak </a:t>
            </a:r>
            <a:r>
              <a:rPr lang="en-US" dirty="0" err="1"/>
              <a:t>odpowiednio</a:t>
            </a:r>
            <a:r>
              <a:rPr lang="en-US" dirty="0"/>
              <a:t>    </a:t>
            </a:r>
            <a:r>
              <a:rPr lang="en-US" dirty="0" err="1"/>
              <a:t>przygotować</a:t>
            </a:r>
            <a:r>
              <a:rPr lang="en-US" dirty="0"/>
              <a:t> </a:t>
            </a:r>
            <a:r>
              <a:rPr lang="en-US" dirty="0" err="1"/>
              <a:t>się</a:t>
            </a:r>
            <a:r>
              <a:rPr lang="en-US" dirty="0"/>
              <a:t> do </a:t>
            </a:r>
            <a:r>
              <a:rPr lang="en-US" dirty="0" err="1"/>
              <a:t>porodu</a:t>
            </a:r>
            <a:r>
              <a:rPr lang="en-US" dirty="0"/>
              <a:t>.</a:t>
            </a:r>
          </a:p>
          <a:p>
            <a:pPr>
              <a:buFont typeface="Wingdings" charset="2"/>
              <a:buChar char="Ø"/>
            </a:pPr>
            <a:endParaRPr lang="en-US" dirty="0"/>
          </a:p>
        </p:txBody>
      </p:sp>
      <p:pic>
        <p:nvPicPr>
          <p:cNvPr id="6" name="Obraz 6" descr="Obraz zawierający osoba, siedzenie, ludzie, kobieta&#10;&#10;Opis wygenerowany automatycznie">
            <a:extLst>
              <a:ext uri="{FF2B5EF4-FFF2-40B4-BE49-F238E27FC236}">
                <a16:creationId xmlns:a16="http://schemas.microsoft.com/office/drawing/2014/main" id="{CA6BBCE9-CFEF-6F9F-95BB-0FE69F8BD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846" b="-3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5" name="Obraz 5" descr="Obraz zawierający ściana, osoba, w pomieszczeniu&#10;&#10;Opis wygenerowany automatycznie">
            <a:extLst>
              <a:ext uri="{FF2B5EF4-FFF2-40B4-BE49-F238E27FC236}">
                <a16:creationId xmlns:a16="http://schemas.microsoft.com/office/drawing/2014/main" id="{1397828F-633E-EA7A-1309-6F2BE1D691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043" r="7297" b="2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E4CB119-D8FB-E996-3643-6E0FE999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4" y="26416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Gdzie można pracować </a:t>
            </a:r>
            <a:br>
              <a:rPr lang="en-US" b="1"/>
            </a:br>
            <a:r>
              <a:rPr lang="en-US" b="1"/>
              <a:t>w zawodzie położnej?</a:t>
            </a:r>
            <a:endParaRPr lang="en-US"/>
          </a:p>
          <a:p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74DAF4-BB00-6966-53C4-3101AFF645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8527" y="2221549"/>
            <a:ext cx="4580634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err="1"/>
              <a:t>Indywidualna</a:t>
            </a:r>
            <a:r>
              <a:rPr lang="en-US" sz="2400" b="1" dirty="0"/>
              <a:t> </a:t>
            </a:r>
            <a:r>
              <a:rPr lang="en-US" sz="2400" b="1" dirty="0" err="1"/>
              <a:t>praktyka</a:t>
            </a:r>
            <a:r>
              <a:rPr lang="en-US" sz="2400" b="1" dirty="0"/>
              <a:t> </a:t>
            </a:r>
            <a:r>
              <a:rPr lang="en-US" sz="2400" dirty="0"/>
              <a:t>- </a:t>
            </a:r>
            <a:r>
              <a:rPr lang="en-US" sz="2400" dirty="0" err="1">
                <a:ea typeface="+mn-lt"/>
                <a:cs typeface="+mn-lt"/>
              </a:rPr>
              <a:t>Położne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mogą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otworzyć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jednoosobową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działalność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gospodarczą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prowadzić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indywidualną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praktykę</a:t>
            </a:r>
            <a:r>
              <a:rPr lang="en-US" sz="2400" dirty="0">
                <a:ea typeface="+mn-lt"/>
                <a:cs typeface="+mn-lt"/>
              </a:rPr>
              <a:t>, </a:t>
            </a:r>
            <a:r>
              <a:rPr lang="en-US" sz="2400" dirty="0" err="1">
                <a:ea typeface="+mn-lt"/>
                <a:cs typeface="+mn-lt"/>
              </a:rPr>
              <a:t>podobnie</a:t>
            </a:r>
            <a:r>
              <a:rPr lang="en-US" sz="2400" dirty="0">
                <a:ea typeface="+mn-lt"/>
                <a:cs typeface="+mn-lt"/>
              </a:rPr>
              <a:t> jak </a:t>
            </a:r>
            <a:r>
              <a:rPr lang="en-US" sz="2400" dirty="0" err="1">
                <a:ea typeface="+mn-lt"/>
                <a:cs typeface="+mn-lt"/>
              </a:rPr>
              <a:t>czynia</a:t>
            </a:r>
            <a:r>
              <a:rPr lang="en-US" sz="2400" dirty="0">
                <a:ea typeface="+mn-lt"/>
                <a:cs typeface="+mn-lt"/>
              </a:rPr>
              <a:t> to </a:t>
            </a:r>
            <a:r>
              <a:rPr lang="en-US" sz="2400" dirty="0" err="1">
                <a:ea typeface="+mn-lt"/>
                <a:cs typeface="+mn-lt"/>
              </a:rPr>
              <a:t>lekarze</a:t>
            </a:r>
            <a:r>
              <a:rPr lang="en-US" sz="2400" dirty="0">
                <a:ea typeface="+mn-lt"/>
                <a:cs typeface="+mn-lt"/>
              </a:rPr>
              <a:t>.</a:t>
            </a: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27350DC0-0186-9419-F609-148A10D46E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652" r="3" b="7832"/>
          <a:stretch/>
        </p:blipFill>
        <p:spPr>
          <a:xfrm>
            <a:off x="149014" y="1854531"/>
            <a:ext cx="5667269" cy="437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0D40EF-BA14-42F1-9492-D38C59DCA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C3A70F-581F-48B1-AD94-04AF9A38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3EABD0F-494E-4C0C-8A0C-139AFC428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739811F7-2462-4463-BE69-32CEBED03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D91A6F9F-54F1-461A-A043-E97203A85F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28681C3A-B98D-44BE-8120-45C3F3BA0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7478156-05FD-4D8F-AE53-B3D40AF29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81F9C83-B446-4703-8B99-C01F0E403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C2F5F0B6-D807-4AAE-852B-7BECE0CF4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945AE7B-1E9E-491F-976F-1552730887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A38028DA-F87E-4372-9295-BC98DB400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Obraz 6" descr="Obraz zawierający osoba, dziecko, siedzenie, w pomieszczeniu&#10;&#10;Opis wygenerowany automatycznie">
            <a:extLst>
              <a:ext uri="{FF2B5EF4-FFF2-40B4-BE49-F238E27FC236}">
                <a16:creationId xmlns:a16="http://schemas.microsoft.com/office/drawing/2014/main" id="{15FA45F7-06D2-7762-B37B-F08558273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402" b="-2"/>
          <a:stretch/>
        </p:blipFill>
        <p:spPr>
          <a:xfrm>
            <a:off x="212548" y="-1"/>
            <a:ext cx="4671437" cy="4236855"/>
          </a:xfrm>
          <a:custGeom>
            <a:avLst/>
            <a:gdLst/>
            <a:ahLst/>
            <a:cxnLst/>
            <a:rect l="l" t="t" r="r" b="b"/>
            <a:pathLst>
              <a:path w="4671437" h="4236855">
                <a:moveTo>
                  <a:pt x="630049" y="0"/>
                </a:moveTo>
                <a:lnTo>
                  <a:pt x="4671437" y="0"/>
                </a:lnTo>
                <a:lnTo>
                  <a:pt x="4671437" y="1"/>
                </a:lnTo>
                <a:lnTo>
                  <a:pt x="3814017" y="1"/>
                </a:lnTo>
                <a:lnTo>
                  <a:pt x="3181159" y="4236855"/>
                </a:lnTo>
                <a:lnTo>
                  <a:pt x="0" y="4236855"/>
                </a:lnTo>
                <a:close/>
              </a:path>
            </a:pathLst>
          </a:custGeom>
        </p:spPr>
      </p:pic>
      <p:pic>
        <p:nvPicPr>
          <p:cNvPr id="5" name="Obraz 5" descr="Obraz zawierający osoba, ściana, w pomieszczeniu, stojący&#10;&#10;Opis wygenerowany automatycznie">
            <a:extLst>
              <a:ext uri="{FF2B5EF4-FFF2-40B4-BE49-F238E27FC236}">
                <a16:creationId xmlns:a16="http://schemas.microsoft.com/office/drawing/2014/main" id="{1713BB81-CF45-2C3D-B8CE-49F0640D52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7" r="1937"/>
          <a:stretch/>
        </p:blipFill>
        <p:spPr>
          <a:xfrm>
            <a:off x="20" y="4235547"/>
            <a:ext cx="3393882" cy="2622453"/>
          </a:xfrm>
          <a:custGeom>
            <a:avLst/>
            <a:gdLst/>
            <a:ahLst/>
            <a:cxnLst/>
            <a:rect l="l" t="t" r="r" b="b"/>
            <a:pathLst>
              <a:path w="3393902" h="2622453">
                <a:moveTo>
                  <a:pt x="212741" y="0"/>
                </a:moveTo>
                <a:lnTo>
                  <a:pt x="3393902" y="0"/>
                </a:lnTo>
                <a:lnTo>
                  <a:pt x="3002186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sp>
        <p:nvSpPr>
          <p:cNvPr id="23" name="Isosceles Triangle 30">
            <a:extLst>
              <a:ext uri="{FF2B5EF4-FFF2-40B4-BE49-F238E27FC236}">
                <a16:creationId xmlns:a16="http://schemas.microsoft.com/office/drawing/2014/main" id="{B09A8B04-373D-40BD-9442-2D3540D3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028193-7250-4674-AA37-E9040429A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32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FC5F3-1CD7-52F8-07EF-F048019A08CF}"/>
              </a:ext>
            </a:extLst>
          </p:cNvPr>
          <p:cNvSpPr txBox="1"/>
          <p:nvPr/>
        </p:nvSpPr>
        <p:spPr>
          <a:xfrm>
            <a:off x="4108425" y="1144589"/>
            <a:ext cx="5561816" cy="53031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Praca w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żłobku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Położna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przekazuje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informacje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rodzicom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wszelkich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nieprawidłowościach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rozwoju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dziecka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rozpoznaje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choroby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zakaźne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  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Realizuje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trzy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główne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funkcje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zawodowe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edukacyjną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wychowawczą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opiekuńczą</a:t>
            </a:r>
            <a:endParaRPr lang="en-US" dirty="0" err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17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Praca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dydaktyczna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lub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naukowa</a:t>
            </a:r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zakończeniu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studiów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można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podjąć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pracę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uczelni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jako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nauczyciel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akademicki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lub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naukowiec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prowadzący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badania</a:t>
            </a: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naukowe</a:t>
            </a:r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6C793D37-7BDB-F47A-A1FE-C1F7CB1353DA}"/>
              </a:ext>
            </a:extLst>
          </p:cNvPr>
          <p:cNvSpPr txBox="1"/>
          <p:nvPr/>
        </p:nvSpPr>
        <p:spPr>
          <a:xfrm>
            <a:off x="4258944" y="66040"/>
            <a:ext cx="525780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dirty="0" err="1">
                <a:solidFill>
                  <a:srgbClr val="0070C0"/>
                </a:solidFill>
                <a:ea typeface="+mn-lt"/>
                <a:cs typeface="+mn-lt"/>
              </a:rPr>
              <a:t>Gdzie</a:t>
            </a: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ea typeface="+mn-lt"/>
                <a:cs typeface="+mn-lt"/>
              </a:rPr>
              <a:t>można</a:t>
            </a: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ea typeface="+mn-lt"/>
                <a:cs typeface="+mn-lt"/>
              </a:rPr>
              <a:t>pracować</a:t>
            </a: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b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</a:b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w </a:t>
            </a:r>
            <a:r>
              <a:rPr lang="en-US" sz="2800" b="1" dirty="0" err="1">
                <a:solidFill>
                  <a:srgbClr val="0070C0"/>
                </a:solidFill>
                <a:ea typeface="+mn-lt"/>
                <a:cs typeface="+mn-lt"/>
              </a:rPr>
              <a:t>zawodzie</a:t>
            </a: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ea typeface="+mn-lt"/>
                <a:cs typeface="+mn-lt"/>
              </a:rPr>
              <a:t>położnej</a:t>
            </a:r>
            <a:r>
              <a:rPr lang="en-US" sz="2800" b="1" dirty="0">
                <a:solidFill>
                  <a:srgbClr val="0070C0"/>
                </a:solidFill>
                <a:ea typeface="+mn-lt"/>
                <a:cs typeface="+mn-lt"/>
              </a:rPr>
              <a:t>?</a:t>
            </a:r>
            <a:endParaRPr lang="en-US" sz="2800">
              <a:solidFill>
                <a:srgbClr val="0070C0"/>
              </a:solidFill>
              <a:ea typeface="+mn-lt"/>
              <a:cs typeface="+mn-lt"/>
            </a:endParaRPr>
          </a:p>
          <a:p>
            <a:pPr>
              <a:spcBef>
                <a:spcPct val="0"/>
              </a:spcBef>
            </a:pPr>
            <a:endParaRPr lang="en-US" sz="2800" dirty="0">
              <a:ea typeface="+mn-lt"/>
              <a:cs typeface="+mn-lt"/>
            </a:endParaRPr>
          </a:p>
          <a:p>
            <a:pPr algn="l"/>
            <a:endParaRPr lang="pl-PL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252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w pomieszczeniu&#10;&#10;Opis wygenerowany automatycznie">
            <a:extLst>
              <a:ext uri="{FF2B5EF4-FFF2-40B4-BE49-F238E27FC236}">
                <a16:creationId xmlns:a16="http://schemas.microsoft.com/office/drawing/2014/main" id="{7886FE0E-535F-68CB-DEC6-3F04EBB20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7387" b="8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D48300-691B-CCB9-BA20-6E99D8B79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4934" y="2221549"/>
            <a:ext cx="8596668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3200" dirty="0" err="1">
                <a:solidFill>
                  <a:srgbClr val="FFFFFF"/>
                </a:solidFill>
              </a:rPr>
              <a:t>Położnictwo</a:t>
            </a:r>
            <a:r>
              <a:rPr lang="en-US" sz="3200" dirty="0">
                <a:solidFill>
                  <a:srgbClr val="FFFFFF"/>
                </a:solidFill>
              </a:rPr>
              <a:t> to </a:t>
            </a:r>
            <a:r>
              <a:rPr lang="en-US" sz="3200" dirty="0" err="1">
                <a:solidFill>
                  <a:srgbClr val="FFFFFF"/>
                </a:solidFill>
              </a:rPr>
              <a:t>studia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nie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tylko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dla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kobiet</a:t>
            </a:r>
            <a:r>
              <a:rPr lang="en-US" sz="3200" dirty="0">
                <a:solidFill>
                  <a:srgbClr val="FFFFFF"/>
                </a:solidFill>
              </a:rPr>
              <a:t>.</a:t>
            </a:r>
          </a:p>
          <a:p>
            <a:pPr>
              <a:buFont typeface="Wingdings 3" charset="2"/>
              <a:buChar char=""/>
            </a:pPr>
            <a:r>
              <a:rPr lang="en-US" sz="3200" dirty="0" err="1">
                <a:solidFill>
                  <a:srgbClr val="FFFFFF"/>
                </a:solidFill>
              </a:rPr>
              <a:t>Zapraszamy</a:t>
            </a:r>
            <a:r>
              <a:rPr lang="en-US" sz="3200" dirty="0">
                <a:solidFill>
                  <a:srgbClr val="FFFFFF"/>
                </a:solidFill>
              </a:rPr>
              <a:t> do </a:t>
            </a:r>
            <a:r>
              <a:rPr lang="en-US" sz="3200" dirty="0" err="1">
                <a:solidFill>
                  <a:srgbClr val="FFFFFF"/>
                </a:solidFill>
              </a:rPr>
              <a:t>studiowania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też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err="1">
                <a:solidFill>
                  <a:srgbClr val="FFFFFF"/>
                </a:solidFill>
              </a:rPr>
              <a:t>Panów</a:t>
            </a:r>
            <a:r>
              <a:rPr lang="en-US" sz="3200" dirty="0">
                <a:solidFill>
                  <a:srgbClr val="FFFFFF"/>
                </a:solidFill>
              </a:rPr>
              <a:t>!</a:t>
            </a:r>
          </a:p>
          <a:p>
            <a:pPr marL="0" indent="0"/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54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48E3487-F34B-FA2D-A601-8D8D2BB2C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4382">
            <a:off x="4437744" y="4142335"/>
            <a:ext cx="3316511" cy="3859102"/>
          </a:xfrm>
          <a:prstGeom prst="rect">
            <a:avLst/>
          </a:pr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694C45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AA330C-ACA9-4D68-0893-BCD710987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770" y="602470"/>
            <a:ext cx="5868179" cy="54388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800" dirty="0"/>
              <a:t>„WE WSZYSTKICH KULTURACH MIEJSCE POŁOŻNEJ ZNAJDUJE SIĘ NA PROGU ŻYCIA, GDZIE INTENSYWNE LUDZKIE EMOCJE, STRACH, NADZIEJA, TĘSKNOTA, TRIUMF I NIESAMOWITA SIŁA FIZYCZNA POZWALAJĄ WYŁONIĆ SIĘ NOWEMU CZŁOWIEKOWI.</a:t>
            </a:r>
          </a:p>
          <a:p>
            <a:r>
              <a:rPr lang="pl-PL" sz="2800" dirty="0"/>
              <a:t>JEJ POWOŁANIE JEST WYJĄTKOWE”</a:t>
            </a:r>
          </a:p>
          <a:p>
            <a:r>
              <a:rPr lang="pl-PL" sz="2800" dirty="0"/>
              <a:t>SHEILA KITZINGER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DEE364-F070-044A-878C-A17343112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87"/>
          <a:stretch/>
        </p:blipFill>
        <p:spPr>
          <a:xfrm rot="21600000"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6DE4447-A45C-484A-EAAD-87FB9B31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8" r="3" b="369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6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w pomieszczeniu&#10;&#10;Opis wygenerowany automatycznie">
            <a:extLst>
              <a:ext uri="{FF2B5EF4-FFF2-40B4-BE49-F238E27FC236}">
                <a16:creationId xmlns:a16="http://schemas.microsoft.com/office/drawing/2014/main" id="{405948F8-3304-3374-80D2-94C041CF30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0" r="13611" b="-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F79B32-9A8C-1858-D066-E28EE71F2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100"/>
              <a:t>Wybierz położnictwo, jeżeli: 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3CE0EB5-E985-E5A1-7C58-270A1C304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pl-PL"/>
          </a:p>
          <a:p>
            <a:r>
              <a:rPr lang="pl-PL">
                <a:ea typeface="+mn-lt"/>
                <a:cs typeface="+mn-lt"/>
              </a:rPr>
              <a:t>chcesz czynnie uczestniczyć w najważniejszym  wydarzeniu w życiu rodziny – narodzinach dziecka </a:t>
            </a:r>
            <a:endParaRPr lang="pl-PL"/>
          </a:p>
          <a:p>
            <a:r>
              <a:rPr lang="pl-PL">
                <a:ea typeface="+mn-lt"/>
                <a:cs typeface="+mn-lt"/>
              </a:rPr>
              <a:t>poszukujesz pracy odpowiedzialnej, nie znoszącej monotonii, coraz bardziej szanowanej przez społeczeństwo, dającej poczucie bycia potrzebną </a:t>
            </a:r>
            <a:endParaRPr lang="pl-PL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838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7C1CB742-17BC-D643-C934-29610F319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6FA68754-6723-93AC-B545-389CA3106E3A}"/>
              </a:ext>
            </a:extLst>
          </p:cNvPr>
          <p:cNvSpPr txBox="1"/>
          <p:nvPr/>
        </p:nvSpPr>
        <p:spPr>
          <a:xfrm>
            <a:off x="982979" y="1098550"/>
            <a:ext cx="1015174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6000" b="1" i="1" dirty="0">
                <a:solidFill>
                  <a:schemeClr val="bg1"/>
                </a:solidFill>
              </a:rPr>
              <a:t>Dziękujemy za uwagę oraz serdecznie zapraszamy do studiowania na </a:t>
            </a:r>
            <a:r>
              <a:rPr lang="pl-PL" sz="6000" b="1" i="1">
                <a:solidFill>
                  <a:schemeClr val="bg1"/>
                </a:solidFill>
              </a:rPr>
              <a:t>naszej Akademii</a:t>
            </a:r>
            <a:r>
              <a:rPr lang="pl-PL" sz="6000" b="1" i="1" dirty="0">
                <a:solidFill>
                  <a:schemeClr val="bg1"/>
                </a:solidFill>
              </a:rPr>
              <a:t>.</a:t>
            </a:r>
            <a:endParaRPr lang="pl-PL" b="1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96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pole tekstowe 2">
            <a:extLst>
              <a:ext uri="{FF2B5EF4-FFF2-40B4-BE49-F238E27FC236}">
                <a16:creationId xmlns:a16="http://schemas.microsoft.com/office/drawing/2014/main" id="{FE2B1E89-9575-1209-B792-4D0AF685A4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1822688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EDD71D57-53A0-A635-3BD8-784EF1F8A6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33533">
            <a:off x="495465" y="3514683"/>
            <a:ext cx="4207153" cy="29106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5BA3F0-9D66-05C4-D452-6A4A877719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923569">
            <a:off x="300431" y="379418"/>
            <a:ext cx="3700409" cy="3041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13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34D6881-123F-47E6-9232-4AC652BD3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1B85273B-3270-4A9A-8A4C-A209999185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CFAF92A-E009-448C-BCEB-F1C3BB996D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3" name="Isosceles Triangle 6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62102E9-A383-BCEB-DE75-232649C870DB}"/>
              </a:ext>
            </a:extLst>
          </p:cNvPr>
          <p:cNvSpPr txBox="1"/>
          <p:nvPr/>
        </p:nvSpPr>
        <p:spPr>
          <a:xfrm>
            <a:off x="263447" y="495914"/>
            <a:ext cx="4302189" cy="5925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800" b="1" err="1">
                <a:solidFill>
                  <a:schemeClr val="bg1"/>
                </a:solidFill>
              </a:rPr>
              <a:t>Zawód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położnej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wymaga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specjalistycznych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studiów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obszernej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wiedzy</a:t>
            </a:r>
            <a:r>
              <a:rPr lang="en-US" sz="2800" b="1" dirty="0">
                <a:solidFill>
                  <a:schemeClr val="bg1"/>
                </a:solidFill>
              </a:rPr>
              <a:t>. </a:t>
            </a:r>
            <a:r>
              <a:rPr lang="en-US" sz="2800" b="1" err="1">
                <a:solidFill>
                  <a:schemeClr val="bg1"/>
                </a:solidFill>
              </a:rPr>
              <a:t>Kształcenie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na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tym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kierunku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odbywa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się</a:t>
            </a:r>
            <a:r>
              <a:rPr lang="en-US" sz="2800" b="1" dirty="0">
                <a:solidFill>
                  <a:schemeClr val="bg1"/>
                </a:solidFill>
              </a:rPr>
              <a:t> w </a:t>
            </a:r>
            <a:r>
              <a:rPr lang="en-US" sz="2800" b="1" err="1">
                <a:solidFill>
                  <a:schemeClr val="bg1"/>
                </a:solidFill>
              </a:rPr>
              <a:t>systemie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studiów</a:t>
            </a:r>
            <a:r>
              <a:rPr lang="en-US" sz="2800" b="1" dirty="0">
                <a:solidFill>
                  <a:schemeClr val="bg1"/>
                </a:solidFill>
              </a:rPr>
              <a:t>: </a:t>
            </a:r>
            <a:endParaRPr lang="en-US" sz="2800">
              <a:solidFill>
                <a:schemeClr val="bg1"/>
              </a:solidFill>
            </a:endParaRP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bg1"/>
                </a:solidFill>
              </a:rPr>
              <a:t>I </a:t>
            </a:r>
            <a:r>
              <a:rPr lang="en-US" sz="2800" b="1" dirty="0" err="1">
                <a:solidFill>
                  <a:schemeClr val="bg1"/>
                </a:solidFill>
              </a:rPr>
              <a:t>stopnia</a:t>
            </a:r>
            <a:r>
              <a:rPr lang="en-US" sz="2800" b="1" dirty="0">
                <a:solidFill>
                  <a:schemeClr val="bg1"/>
                </a:solidFill>
              </a:rPr>
              <a:t> – </a:t>
            </a:r>
            <a:r>
              <a:rPr lang="en-US" sz="2800" b="1" dirty="0" err="1">
                <a:solidFill>
                  <a:schemeClr val="bg1"/>
                </a:solidFill>
              </a:rPr>
              <a:t>licencjackich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trwających</a:t>
            </a:r>
            <a:r>
              <a:rPr lang="en-US" sz="2800" b="1" dirty="0">
                <a:solidFill>
                  <a:schemeClr val="bg1"/>
                </a:solidFill>
              </a:rPr>
              <a:t> 3lata,</a:t>
            </a:r>
          </a:p>
          <a:p>
            <a:pPr marL="457200" indent="-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800" b="1" dirty="0">
                <a:solidFill>
                  <a:schemeClr val="bg1"/>
                </a:solidFill>
              </a:rPr>
              <a:t>II </a:t>
            </a:r>
            <a:r>
              <a:rPr lang="en-US" sz="2800" b="1" err="1">
                <a:solidFill>
                  <a:schemeClr val="bg1"/>
                </a:solidFill>
              </a:rPr>
              <a:t>stopnia</a:t>
            </a:r>
            <a:r>
              <a:rPr lang="en-US" sz="2800" b="1" dirty="0">
                <a:solidFill>
                  <a:schemeClr val="bg1"/>
                </a:solidFill>
              </a:rPr>
              <a:t> - </a:t>
            </a:r>
            <a:r>
              <a:rPr lang="en-US" sz="2800" b="1" err="1">
                <a:solidFill>
                  <a:schemeClr val="bg1"/>
                </a:solidFill>
              </a:rPr>
              <a:t>magisterskich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trwających</a:t>
            </a:r>
            <a:r>
              <a:rPr lang="en-US" sz="2800" b="1" dirty="0">
                <a:solidFill>
                  <a:schemeClr val="bg1"/>
                </a:solidFill>
              </a:rPr>
              <a:t> 2 </a:t>
            </a:r>
            <a:r>
              <a:rPr lang="en-US" sz="2800" b="1" err="1">
                <a:solidFill>
                  <a:schemeClr val="bg1"/>
                </a:solidFill>
              </a:rPr>
              <a:t>lata</a:t>
            </a:r>
            <a:r>
              <a:rPr lang="en-US" sz="28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Graphic 6" descr="Książki">
            <a:extLst>
              <a:ext uri="{FF2B5EF4-FFF2-40B4-BE49-F238E27FC236}">
                <a16:creationId xmlns:a16="http://schemas.microsoft.com/office/drawing/2014/main" id="{CF1B6946-485C-C81B-4B1A-4BAAD79B6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7616" y="972608"/>
            <a:ext cx="4900269" cy="4900269"/>
          </a:xfrm>
          <a:prstGeom prst="rect">
            <a:avLst/>
          </a:prstGeom>
        </p:spPr>
      </p:pic>
      <p:sp>
        <p:nvSpPr>
          <p:cNvPr id="65" name="Isosceles Triangle 6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36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6776410-9FB3-90B1-EBDE-8EE8DADAE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B9E0E7B-55BB-BC7A-AB37-20168911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4" y="0"/>
            <a:ext cx="12195651" cy="945662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Czego uczą się na studiach przyszłe położne?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D36A76-28FD-E143-F66D-861078B5F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34" y="1855788"/>
            <a:ext cx="11152298" cy="48537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pl-PL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Pierwszy rok to głównie przedmioty podstawowe m.in. anatomia, genetyka, embriologia, mikrobiologia, parazytologia. Potem pojawiają się przedmioty kierunkowe tj. opieka położnicza, techniki położnicze, neonatologia, ginekologia. </a:t>
            </a:r>
            <a:endParaRPr lang="en-US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endParaRPr lang="pl-PL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</a:pPr>
            <a:r>
              <a:rPr lang="pl-PL" dirty="0">
                <a:solidFill>
                  <a:srgbClr val="FFFFFF"/>
                </a:solidFill>
                <a:ea typeface="+mn-lt"/>
                <a:cs typeface="+mn-lt"/>
              </a:rPr>
              <a:t>Już w pierwszym roku studiów  w ramach przygotowania  do pracy położnej odbywają się praktyki na oddziałach szpitalnych, gdzie studentki nabywają umiejętności pracując bezpośrednio przy pacjentce  i jej dziecku.</a:t>
            </a:r>
            <a:endParaRPr lang="en-US">
              <a:solidFill>
                <a:srgbClr val="FFFFFF"/>
              </a:solidFill>
              <a:ea typeface="+mn-lt"/>
              <a:cs typeface="+mn-lt"/>
            </a:endParaRPr>
          </a:p>
          <a:p>
            <a:endParaRPr lang="pl-P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60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CAEEEBD-779B-4609-A737-4BEFD64744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865128-9162-4A93-BA38-3EDA100D0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7FAD7EB-2975-48FE-9C11-06D44B0DB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23">
              <a:extLst>
                <a:ext uri="{FF2B5EF4-FFF2-40B4-BE49-F238E27FC236}">
                  <a16:creationId xmlns:a16="http://schemas.microsoft.com/office/drawing/2014/main" id="{8F958341-3D13-40CF-B851-BBFE57BD4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5">
              <a:extLst>
                <a:ext uri="{FF2B5EF4-FFF2-40B4-BE49-F238E27FC236}">
                  <a16:creationId xmlns:a16="http://schemas.microsoft.com/office/drawing/2014/main" id="{E52E91BF-6028-4758-83D2-479E08BC69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BB6FFE21-EADD-48B3-B3A3-7D6CEBD0A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1DC66C91-0E5F-44BB-A970-EBE30BD37F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B94AAD67-2A87-45F4-89D1-050773C99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7051A6E4-D760-437F-8BB3-F99D4A20F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2A6C2BC1-D612-48ED-923C-0F0024DB06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3EC7FFC4-633F-4F2A-AB36-3D953B16B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56F2998-BE97-1DDB-90F1-095F7963BE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67" r="2" b="7856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16" name="Obraz 16" descr="Obraz zawierający w pomieszczeniu, osoba, dziecko&#10;&#10;Opis wygenerowany automatycznie">
            <a:extLst>
              <a:ext uri="{FF2B5EF4-FFF2-40B4-BE49-F238E27FC236}">
                <a16:creationId xmlns:a16="http://schemas.microsoft.com/office/drawing/2014/main" id="{B90583B7-AA3B-3E50-CCB2-D787345FF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42" b="-1"/>
          <a:stretch/>
        </p:blipFill>
        <p:spPr>
          <a:xfrm>
            <a:off x="11429" y="1144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BB671E4-4E8C-214B-E0FC-27256E538E5B}"/>
              </a:ext>
            </a:extLst>
          </p:cNvPr>
          <p:cNvSpPr txBox="1"/>
          <p:nvPr/>
        </p:nvSpPr>
        <p:spPr>
          <a:xfrm>
            <a:off x="38944" y="1846503"/>
            <a:ext cx="5291104" cy="32347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Pracowni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położniczych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studenci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trakcie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ćwiczeń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fantomach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nabywają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udoskonalają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między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innymi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takie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umiejętności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jak: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Przewijanie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Odpępnianie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Kąpiel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Pielęgnacja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noworodka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8020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CB9377F-8352-F75B-5685-D0D0C606E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3"/>
          <a:stretch/>
        </p:blipFill>
        <p:spPr>
          <a:xfrm rot="21600000">
            <a:off x="2" y="10"/>
            <a:ext cx="4063593" cy="685799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C1F813C-CE57-266A-CA7A-22B08AC95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3" r="-1" b="5416"/>
          <a:stretch/>
        </p:blipFill>
        <p:spPr>
          <a:xfrm rot="21600000">
            <a:off x="4013404" y="10"/>
            <a:ext cx="4063593" cy="685799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37FD68F-4C42-DB4A-9633-C9C19DFAF4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9" r="14159"/>
          <a:stretch/>
        </p:blipFill>
        <p:spPr>
          <a:xfrm rot="21600000">
            <a:off x="8128407" y="10"/>
            <a:ext cx="4063593" cy="68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99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7BF4FCC-DE00-06D5-B756-DA3767686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9" b="101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36" name="pole tekstowe 4">
            <a:extLst>
              <a:ext uri="{FF2B5EF4-FFF2-40B4-BE49-F238E27FC236}">
                <a16:creationId xmlns:a16="http://schemas.microsoft.com/office/drawing/2014/main" id="{8B36A3C5-6566-8D9A-FCDB-E98CDD015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017718"/>
              </p:ext>
            </p:extLst>
          </p:nvPr>
        </p:nvGraphicFramePr>
        <p:xfrm>
          <a:off x="1083733" y="566783"/>
          <a:ext cx="10034693" cy="574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171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5.3|6|8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2|7.9|3.3|2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2.5|17.8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3|3.4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6|12|27.1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1|20.8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1|2.1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9|1.7"/>
</p:tagLst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3504</TotalTime>
  <Words>601</Words>
  <Application>Microsoft Office PowerPoint</Application>
  <PresentationFormat>Panoramiczny</PresentationFormat>
  <Paragraphs>63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7" baseType="lpstr">
      <vt:lpstr>Arial</vt:lpstr>
      <vt:lpstr>Calibri</vt:lpstr>
      <vt:lpstr>Trebuchet MS</vt:lpstr>
      <vt:lpstr>Wingdings</vt:lpstr>
      <vt:lpstr>Wingdings 3</vt:lpstr>
      <vt:lpstr>Faseta</vt:lpstr>
      <vt:lpstr>WYDZIAŁ OCHRONY ZDROWIA  KIERUNEK POŁOŻNICTWO</vt:lpstr>
      <vt:lpstr>Prezentacja programu PowerPoint</vt:lpstr>
      <vt:lpstr>Prezentacja programu PowerPoint</vt:lpstr>
      <vt:lpstr>Prezentacja programu PowerPoint</vt:lpstr>
      <vt:lpstr>Czego uczą się na studiach przyszłe położne?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Gdzie można pracować  w zawodzie położnej? </vt:lpstr>
      <vt:lpstr>Gdzie można pracować  w zawodzie położnej? </vt:lpstr>
      <vt:lpstr>Prezentacja programu PowerPoint</vt:lpstr>
      <vt:lpstr>Prezentacja programu PowerPoint</vt:lpstr>
      <vt:lpstr>Wybierz położnictwo, jeżeli: 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POŁOŻNICTWO</dc:title>
  <dc:creator>mama</dc:creator>
  <cp:lastModifiedBy>Elżbieta Skrzyniarz</cp:lastModifiedBy>
  <cp:revision>535</cp:revision>
  <dcterms:created xsi:type="dcterms:W3CDTF">2022-12-11T11:14:13Z</dcterms:created>
  <dcterms:modified xsi:type="dcterms:W3CDTF">2023-03-27T08:56:59Z</dcterms:modified>
</cp:coreProperties>
</file>